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64"/>
  </p:handoutMasterIdLst>
  <p:sldIdLst>
    <p:sldId id="315" r:id="rId3"/>
    <p:sldId id="414" r:id="rId4"/>
    <p:sldId id="415" r:id="rId5"/>
    <p:sldId id="416" r:id="rId6"/>
    <p:sldId id="417" r:id="rId7"/>
    <p:sldId id="418" r:id="rId8"/>
    <p:sldId id="419" r:id="rId9"/>
    <p:sldId id="420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430" r:id="rId20"/>
    <p:sldId id="431" r:id="rId21"/>
    <p:sldId id="432" r:id="rId22"/>
    <p:sldId id="433" r:id="rId23"/>
    <p:sldId id="434" r:id="rId24"/>
    <p:sldId id="435" r:id="rId25"/>
    <p:sldId id="436" r:id="rId26"/>
    <p:sldId id="437" r:id="rId27"/>
    <p:sldId id="438" r:id="rId28"/>
    <p:sldId id="439" r:id="rId29"/>
    <p:sldId id="440" r:id="rId30"/>
    <p:sldId id="441" r:id="rId31"/>
    <p:sldId id="442" r:id="rId32"/>
    <p:sldId id="443" r:id="rId33"/>
    <p:sldId id="444" r:id="rId34"/>
    <p:sldId id="445" r:id="rId35"/>
    <p:sldId id="446" r:id="rId36"/>
    <p:sldId id="447" r:id="rId37"/>
    <p:sldId id="448" r:id="rId38"/>
    <p:sldId id="449" r:id="rId39"/>
    <p:sldId id="450" r:id="rId40"/>
    <p:sldId id="451" r:id="rId41"/>
    <p:sldId id="452" r:id="rId42"/>
    <p:sldId id="453" r:id="rId43"/>
    <p:sldId id="454" r:id="rId44"/>
    <p:sldId id="455" r:id="rId45"/>
    <p:sldId id="456" r:id="rId46"/>
    <p:sldId id="457" r:id="rId47"/>
    <p:sldId id="458" r:id="rId48"/>
    <p:sldId id="459" r:id="rId49"/>
    <p:sldId id="460" r:id="rId50"/>
    <p:sldId id="461" r:id="rId51"/>
    <p:sldId id="462" r:id="rId52"/>
    <p:sldId id="463" r:id="rId53"/>
    <p:sldId id="464" r:id="rId55"/>
    <p:sldId id="465" r:id="rId56"/>
    <p:sldId id="466" r:id="rId57"/>
    <p:sldId id="467" r:id="rId58"/>
    <p:sldId id="468" r:id="rId59"/>
    <p:sldId id="469" r:id="rId60"/>
    <p:sldId id="470" r:id="rId61"/>
    <p:sldId id="471" r:id="rId62"/>
    <p:sldId id="472" r:id="rId63"/>
  </p:sldIdLst>
  <p:sldSz cx="9144000" cy="6858000" type="screen4x3"/>
  <p:notesSz cx="6858000" cy="9144000"/>
  <p:custDataLst>
    <p:tags r:id="rId6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96633"/>
    <a:srgbClr val="663300"/>
    <a:srgbClr val="008000"/>
    <a:srgbClr val="003300"/>
    <a:srgbClr val="040000"/>
    <a:srgbClr val="336600"/>
    <a:srgbClr val="F0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/>
    <p:restoredTop sz="94588"/>
  </p:normalViewPr>
  <p:slideViewPr>
    <p:cSldViewPr showGuides="1">
      <p:cViewPr varScale="1">
        <p:scale>
          <a:sx n="87" d="100"/>
          <a:sy n="87" d="100"/>
        </p:scale>
        <p:origin x="1192" y="56"/>
      </p:cViewPr>
      <p:guideLst>
        <p:guide orient="horz" pos="2160"/>
        <p:guide pos="28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1520001873" y="264126065"/>
              </a:cxn>
              <a:cxn ang="0">
                <a:pos x="726954943" y="2147483646"/>
              </a:cxn>
              <a:cxn ang="0">
                <a:pos x="165217771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056496135"/>
              </a:cxn>
              <a:cxn ang="0">
                <a:pos x="2147483646" y="1914905847"/>
              </a:cxn>
              <a:cxn ang="0">
                <a:pos x="2147483646" y="726346679"/>
              </a:cxn>
              <a:cxn ang="0">
                <a:pos x="2147483646" y="132063033"/>
              </a:cxn>
              <a:cxn ang="0">
                <a:pos x="1520001873" y="264126065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052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1814" y="637"/>
                </a:cxn>
                <a:cxn ang="0">
                  <a:pos x="2324" y="510"/>
                </a:cxn>
                <a:cxn ang="0">
                  <a:pos x="2349" y="435"/>
                </a:cxn>
                <a:cxn ang="0">
                  <a:pos x="2248" y="0"/>
                </a:cxn>
                <a:cxn ang="0">
                  <a:pos x="636" y="0"/>
                </a:cxn>
                <a:cxn ang="0">
                  <a:pos x="258" y="561"/>
                </a:cxn>
                <a:cxn ang="0">
                  <a:pos x="1814" y="637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2884" y="25"/>
                </a:cxn>
                <a:cxn ang="0">
                  <a:pos x="4015" y="0"/>
                </a:cxn>
                <a:cxn ang="0">
                  <a:pos x="5754" y="536"/>
                </a:cxn>
                <a:cxn ang="0">
                  <a:pos x="4450" y="996"/>
                </a:cxn>
                <a:cxn ang="0">
                  <a:pos x="5294" y="1814"/>
                </a:cxn>
                <a:cxn ang="0">
                  <a:pos x="1891" y="1531"/>
                </a:cxn>
                <a:cxn ang="0">
                  <a:pos x="662" y="1607"/>
                </a:cxn>
                <a:cxn ang="0">
                  <a:pos x="5087" y="12439"/>
                </a:cxn>
                <a:cxn ang="0">
                  <a:pos x="3681" y="8714"/>
                </a:cxn>
                <a:cxn ang="0">
                  <a:pos x="2685" y="9603"/>
                </a:cxn>
                <a:cxn ang="0">
                  <a:pos x="2402" y="11114"/>
                </a:cxn>
                <a:cxn ang="0">
                  <a:pos x="3170" y="6768"/>
                </a:cxn>
                <a:cxn ang="0">
                  <a:pos x="3914" y="5823"/>
                </a:cxn>
                <a:cxn ang="0">
                  <a:pos x="5345" y="6055"/>
                </a:cxn>
                <a:cxn ang="0">
                  <a:pos x="4809" y="7819"/>
                </a:cxn>
                <a:cxn ang="0">
                  <a:pos x="4910" y="10088"/>
                </a:cxn>
                <a:cxn ang="0">
                  <a:pos x="13167" y="12338"/>
                </a:cxn>
                <a:cxn ang="0">
                  <a:pos x="11610" y="10907"/>
                </a:cxn>
                <a:cxn ang="0">
                  <a:pos x="10866" y="8815"/>
                </a:cxn>
                <a:cxn ang="0">
                  <a:pos x="10123" y="6899"/>
                </a:cxn>
                <a:cxn ang="0">
                  <a:pos x="11761" y="6540"/>
                </a:cxn>
                <a:cxn ang="0">
                  <a:pos x="10406" y="5696"/>
                </a:cxn>
                <a:cxn ang="0">
                  <a:pos x="11225" y="5772"/>
                </a:cxn>
                <a:cxn ang="0">
                  <a:pos x="11200" y="5337"/>
                </a:cxn>
                <a:cxn ang="0">
                  <a:pos x="9612" y="5388"/>
                </a:cxn>
                <a:cxn ang="0">
                  <a:pos x="9127" y="8764"/>
                </a:cxn>
                <a:cxn ang="0">
                  <a:pos x="8874" y="5873"/>
                </a:cxn>
                <a:cxn ang="0">
                  <a:pos x="8464" y="4650"/>
                </a:cxn>
                <a:cxn ang="0">
                  <a:pos x="8874" y="3472"/>
                </a:cxn>
                <a:cxn ang="0">
                  <a:pos x="8667" y="2527"/>
                </a:cxn>
                <a:cxn ang="0">
                  <a:pos x="8464" y="1582"/>
                </a:cxn>
                <a:cxn ang="0">
                  <a:pos x="9435" y="2633"/>
                </a:cxn>
                <a:cxn ang="0">
                  <a:pos x="10608" y="1203"/>
                </a:cxn>
                <a:cxn ang="0">
                  <a:pos x="10457" y="2426"/>
                </a:cxn>
                <a:cxn ang="0">
                  <a:pos x="10254" y="3321"/>
                </a:cxn>
                <a:cxn ang="0">
                  <a:pos x="10254" y="4625"/>
                </a:cxn>
                <a:cxn ang="0">
                  <a:pos x="14264" y="4625"/>
                </a:cxn>
                <a:cxn ang="0">
                  <a:pos x="14163" y="1941"/>
                </a:cxn>
                <a:cxn ang="0">
                  <a:pos x="6366" y="1764"/>
                </a:cxn>
                <a:cxn ang="0">
                  <a:pos x="7494" y="2376"/>
                </a:cxn>
                <a:cxn ang="0">
                  <a:pos x="4374" y="4984"/>
                </a:cxn>
                <a:cxn ang="0">
                  <a:pos x="1765" y="2502"/>
                </a:cxn>
                <a:cxn ang="0">
                  <a:pos x="4884" y="2709"/>
                </a:cxn>
                <a:cxn ang="0">
                  <a:pos x="5623" y="2684"/>
                </a:cxn>
                <a:cxn ang="0">
                  <a:pos x="7721" y="3093"/>
                </a:cxn>
                <a:cxn ang="0">
                  <a:pos x="7059" y="6540"/>
                </a:cxn>
                <a:cxn ang="0">
                  <a:pos x="6649" y="3498"/>
                </a:cxn>
                <a:cxn ang="0">
                  <a:pos x="4374" y="4984"/>
                </a:cxn>
                <a:cxn ang="0">
                  <a:pos x="5704" y="5747"/>
                </a:cxn>
                <a:cxn ang="0">
                  <a:pos x="6315" y="4038"/>
                </a:cxn>
                <a:cxn ang="0">
                  <a:pos x="8333" y="7460"/>
                </a:cxn>
                <a:cxn ang="0">
                  <a:pos x="5496" y="8198"/>
                </a:cxn>
                <a:cxn ang="0">
                  <a:pos x="7898" y="7076"/>
                </a:cxn>
                <a:cxn ang="0">
                  <a:pos x="8131" y="3396"/>
                </a:cxn>
                <a:cxn ang="0">
                  <a:pos x="8004" y="5443"/>
                </a:cxn>
                <a:cxn ang="0">
                  <a:pos x="7645" y="3680"/>
                </a:cxn>
                <a:cxn ang="0">
                  <a:pos x="12965" y="4574"/>
                </a:cxn>
                <a:cxn ang="0">
                  <a:pos x="11786" y="4139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028" y="384"/>
                </a:cxn>
                <a:cxn ang="0">
                  <a:pos x="694" y="1430"/>
                </a:cxn>
                <a:cxn ang="0">
                  <a:pos x="1028" y="384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487" y="687"/>
                </a:cxn>
                <a:cxn ang="0">
                  <a:pos x="309" y="1764"/>
                </a:cxn>
                <a:cxn ang="0">
                  <a:pos x="1030" y="1147"/>
                </a:cxn>
                <a:cxn ang="0">
                  <a:pos x="954" y="611"/>
                </a:cxn>
                <a:cxn ang="0">
                  <a:pos x="487" y="68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Freeform 8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2869" y="101"/>
                </a:cxn>
                <a:cxn ang="0">
                  <a:pos x="612" y="101"/>
                </a:cxn>
                <a:cxn ang="0">
                  <a:pos x="51" y="636"/>
                </a:cxn>
                <a:cxn ang="0">
                  <a:pos x="1538" y="1479"/>
                </a:cxn>
                <a:cxn ang="0">
                  <a:pos x="2459" y="1378"/>
                </a:cxn>
                <a:cxn ang="0">
                  <a:pos x="2894" y="1353"/>
                </a:cxn>
                <a:cxn ang="0">
                  <a:pos x="2869" y="101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Freeform 9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1707" y="126"/>
                </a:cxn>
                <a:cxn ang="0">
                  <a:pos x="793" y="126"/>
                </a:cxn>
                <a:cxn ang="0">
                  <a:pos x="308" y="1454"/>
                </a:cxn>
                <a:cxn ang="0">
                  <a:pos x="2016" y="1580"/>
                </a:cxn>
                <a:cxn ang="0">
                  <a:pos x="1707" y="126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1022" y="384"/>
                </a:cxn>
                <a:cxn ang="0">
                  <a:pos x="38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537" y="943"/>
                </a:cxn>
                <a:cxn ang="0">
                  <a:pos x="1798" y="434"/>
                </a:cxn>
                <a:cxn ang="0">
                  <a:pos x="1231" y="76"/>
                </a:cxn>
                <a:cxn ang="0">
                  <a:pos x="486" y="812"/>
                </a:cxn>
                <a:cxn ang="0">
                  <a:pos x="537" y="943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1842" y="152"/>
                </a:cxn>
                <a:cxn ang="0">
                  <a:pos x="612" y="435"/>
                </a:cxn>
                <a:cxn ang="0">
                  <a:pos x="435" y="662"/>
                </a:cxn>
                <a:cxn ang="0">
                  <a:pos x="1948" y="586"/>
                </a:cxn>
                <a:cxn ang="0">
                  <a:pos x="2100" y="510"/>
                </a:cxn>
                <a:cxn ang="0">
                  <a:pos x="2100" y="0"/>
                </a:cxn>
                <a:cxn ang="0">
                  <a:pos x="1842" y="152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536" y="25"/>
                </a:cxn>
                <a:cxn ang="0">
                  <a:pos x="202" y="359"/>
                </a:cxn>
                <a:cxn ang="0">
                  <a:pos x="1457" y="562"/>
                </a:cxn>
                <a:cxn ang="0">
                  <a:pos x="2994" y="587"/>
                </a:cxn>
                <a:cxn ang="0">
                  <a:pos x="2918" y="202"/>
                </a:cxn>
                <a:cxn ang="0">
                  <a:pos x="2099" y="76"/>
                </a:cxn>
                <a:cxn ang="0">
                  <a:pos x="536" y="25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2511" y="483"/>
                </a:cxn>
                <a:cxn ang="0">
                  <a:pos x="2638" y="101"/>
                </a:cxn>
                <a:cxn ang="0">
                  <a:pos x="1898" y="252"/>
                </a:cxn>
                <a:cxn ang="0">
                  <a:pos x="921" y="151"/>
                </a:cxn>
                <a:cxn ang="0">
                  <a:pos x="51" y="101"/>
                </a:cxn>
                <a:cxn ang="0">
                  <a:pos x="2511" y="483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15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76" y="1354"/>
                </a:cxn>
                <a:cxn ang="0">
                  <a:pos x="662" y="1379"/>
                </a:cxn>
                <a:cxn ang="0">
                  <a:pos x="1278" y="1965"/>
                </a:cxn>
                <a:cxn ang="0">
                  <a:pos x="1506" y="2142"/>
                </a:cxn>
                <a:cxn ang="0">
                  <a:pos x="2066" y="1329"/>
                </a:cxn>
                <a:cxn ang="0">
                  <a:pos x="2834" y="1329"/>
                </a:cxn>
                <a:cxn ang="0">
                  <a:pos x="2016" y="687"/>
                </a:cxn>
                <a:cxn ang="0">
                  <a:pos x="945" y="409"/>
                </a:cxn>
                <a:cxn ang="0">
                  <a:pos x="308" y="1046"/>
                </a:cxn>
                <a:cxn ang="0">
                  <a:pos x="76" y="135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306" y="1021"/>
                </a:cxn>
                <a:cxn ang="0">
                  <a:pos x="562" y="1253"/>
                </a:cxn>
                <a:cxn ang="0">
                  <a:pos x="562" y="1506"/>
                </a:cxn>
                <a:cxn ang="0">
                  <a:pos x="1281" y="2299"/>
                </a:cxn>
                <a:cxn ang="0">
                  <a:pos x="871" y="3012"/>
                </a:cxn>
                <a:cxn ang="0">
                  <a:pos x="0" y="3780"/>
                </a:cxn>
                <a:cxn ang="0">
                  <a:pos x="435" y="3957"/>
                </a:cxn>
                <a:cxn ang="0">
                  <a:pos x="1205" y="4240"/>
                </a:cxn>
                <a:cxn ang="0">
                  <a:pos x="1615" y="4139"/>
                </a:cxn>
                <a:cxn ang="0">
                  <a:pos x="1665" y="0"/>
                </a:cxn>
                <a:cxn ang="0">
                  <a:pos x="1306" y="1021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1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3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13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14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25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26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27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37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38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39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49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50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61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62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63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75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80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81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7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92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93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9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604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10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1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212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5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6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7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50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5751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  <a:endParaRPr lang="zh-CN" altLang="en-US" strike="noStrike" noProof="0"/>
          </a:p>
        </p:txBody>
      </p:sp>
      <p:sp>
        <p:nvSpPr>
          <p:cNvPr id="56620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1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2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u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35AEC7-3588-4C75-900B-81E01E0D22AE}" type="datetime1"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Freeform 14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Freeform 15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Freeform 15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Freeform 15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Freeform 15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Freeform 15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" name="Freeform 15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" name="Freeform 15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Freeform 15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Freeform 15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Freeform 15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Freeform 16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Freeform 16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Freeform 163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Freeform 164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Freeform 165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Freeform 166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" name="Freeform 167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Freeform 168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Freeform 169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Freeform 170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Freeform 171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Freeform 172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Freeform 173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Freeform 174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Freeform 175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Freeform 177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Freeform 178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Freeform 179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" name="Freeform 180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Freeform 181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Freeform 182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Freeform 183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Freeform 184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Freeform 185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Freeform 186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Freeform 187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Freeform 188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Freeform 189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5" name="Freeform 191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" name="Freeform 192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Freeform 193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Freeform 194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Freeform 195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Freeform 196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Freeform 197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Freeform 198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Freeform 199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Freeform 200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Freeform 201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Freeform 202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" name="Freeform 203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Freeform 205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Freeform 206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Freeform 207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Freeform 208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Freeform 209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Freeform 210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Freeform 211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Freeform 212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Freeform 213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Freeform 214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" name="Freeform 215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" name="Freeform 216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Freeform 217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Freeform 21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Freeform 22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Freeform 22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Freeform 22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Freeform 22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Freeform 22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Freeform 22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Freeform 22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Freeform 22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" name="Freeform 22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Freeform 22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Freeform 23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Freeform 23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Freeform 233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195" y="35"/>
                </a:cxn>
                <a:cxn ang="0">
                  <a:pos x="93" y="598"/>
                </a:cxn>
                <a:cxn ang="0">
                  <a:pos x="212" y="3313"/>
                </a:cxn>
                <a:cxn ang="0">
                  <a:pos x="456" y="3853"/>
                </a:cxn>
                <a:cxn ang="0">
                  <a:pos x="1333" y="4062"/>
                </a:cxn>
                <a:cxn ang="0">
                  <a:pos x="1723" y="4172"/>
                </a:cxn>
                <a:cxn ang="0">
                  <a:pos x="4386" y="4004"/>
                </a:cxn>
                <a:cxn ang="0">
                  <a:pos x="4497" y="1408"/>
                </a:cxn>
                <a:cxn ang="0">
                  <a:pos x="3114" y="134"/>
                </a:cxn>
                <a:cxn ang="0">
                  <a:pos x="2100" y="244"/>
                </a:cxn>
                <a:cxn ang="0">
                  <a:pos x="1670" y="93"/>
                </a:cxn>
                <a:cxn ang="0">
                  <a:pos x="1275" y="17"/>
                </a:cxn>
                <a:cxn ang="0">
                  <a:pos x="195" y="35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1814" y="637"/>
                  </a:cxn>
                  <a:cxn ang="0">
                    <a:pos x="2324" y="510"/>
                  </a:cxn>
                  <a:cxn ang="0">
                    <a:pos x="2349" y="435"/>
                  </a:cxn>
                  <a:cxn ang="0">
                    <a:pos x="2248" y="0"/>
                  </a:cxn>
                  <a:cxn ang="0">
                    <a:pos x="636" y="0"/>
                  </a:cxn>
                  <a:cxn ang="0">
                    <a:pos x="258" y="561"/>
                  </a:cxn>
                  <a:cxn ang="0">
                    <a:pos x="1814" y="637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2884" y="25"/>
                  </a:cxn>
                  <a:cxn ang="0">
                    <a:pos x="4015" y="0"/>
                  </a:cxn>
                  <a:cxn ang="0">
                    <a:pos x="5754" y="536"/>
                  </a:cxn>
                  <a:cxn ang="0">
                    <a:pos x="4450" y="996"/>
                  </a:cxn>
                  <a:cxn ang="0">
                    <a:pos x="5294" y="1814"/>
                  </a:cxn>
                  <a:cxn ang="0">
                    <a:pos x="1891" y="1531"/>
                  </a:cxn>
                  <a:cxn ang="0">
                    <a:pos x="662" y="1607"/>
                  </a:cxn>
                  <a:cxn ang="0">
                    <a:pos x="5087" y="12439"/>
                  </a:cxn>
                  <a:cxn ang="0">
                    <a:pos x="3681" y="8714"/>
                  </a:cxn>
                  <a:cxn ang="0">
                    <a:pos x="2685" y="9603"/>
                  </a:cxn>
                  <a:cxn ang="0">
                    <a:pos x="2402" y="11114"/>
                  </a:cxn>
                  <a:cxn ang="0">
                    <a:pos x="3170" y="6768"/>
                  </a:cxn>
                  <a:cxn ang="0">
                    <a:pos x="3914" y="5823"/>
                  </a:cxn>
                  <a:cxn ang="0">
                    <a:pos x="5345" y="6055"/>
                  </a:cxn>
                  <a:cxn ang="0">
                    <a:pos x="4809" y="7819"/>
                  </a:cxn>
                  <a:cxn ang="0">
                    <a:pos x="4910" y="10088"/>
                  </a:cxn>
                  <a:cxn ang="0">
                    <a:pos x="13167" y="12338"/>
                  </a:cxn>
                  <a:cxn ang="0">
                    <a:pos x="11610" y="10907"/>
                  </a:cxn>
                  <a:cxn ang="0">
                    <a:pos x="10866" y="8815"/>
                  </a:cxn>
                  <a:cxn ang="0">
                    <a:pos x="10123" y="6899"/>
                  </a:cxn>
                  <a:cxn ang="0">
                    <a:pos x="11761" y="6540"/>
                  </a:cxn>
                  <a:cxn ang="0">
                    <a:pos x="10406" y="5696"/>
                  </a:cxn>
                  <a:cxn ang="0">
                    <a:pos x="11225" y="5772"/>
                  </a:cxn>
                  <a:cxn ang="0">
                    <a:pos x="11200" y="5337"/>
                  </a:cxn>
                  <a:cxn ang="0">
                    <a:pos x="9612" y="5388"/>
                  </a:cxn>
                  <a:cxn ang="0">
                    <a:pos x="9127" y="8764"/>
                  </a:cxn>
                  <a:cxn ang="0">
                    <a:pos x="8874" y="5873"/>
                  </a:cxn>
                  <a:cxn ang="0">
                    <a:pos x="8464" y="4650"/>
                  </a:cxn>
                  <a:cxn ang="0">
                    <a:pos x="8874" y="3472"/>
                  </a:cxn>
                  <a:cxn ang="0">
                    <a:pos x="8667" y="2527"/>
                  </a:cxn>
                  <a:cxn ang="0">
                    <a:pos x="8464" y="1582"/>
                  </a:cxn>
                  <a:cxn ang="0">
                    <a:pos x="9435" y="2633"/>
                  </a:cxn>
                  <a:cxn ang="0">
                    <a:pos x="10608" y="1203"/>
                  </a:cxn>
                  <a:cxn ang="0">
                    <a:pos x="10457" y="2426"/>
                  </a:cxn>
                  <a:cxn ang="0">
                    <a:pos x="10254" y="3321"/>
                  </a:cxn>
                  <a:cxn ang="0">
                    <a:pos x="10254" y="4625"/>
                  </a:cxn>
                  <a:cxn ang="0">
                    <a:pos x="14264" y="4625"/>
                  </a:cxn>
                  <a:cxn ang="0">
                    <a:pos x="14163" y="1941"/>
                  </a:cxn>
                  <a:cxn ang="0">
                    <a:pos x="6366" y="1764"/>
                  </a:cxn>
                  <a:cxn ang="0">
                    <a:pos x="7494" y="2376"/>
                  </a:cxn>
                  <a:cxn ang="0">
                    <a:pos x="4374" y="4984"/>
                  </a:cxn>
                  <a:cxn ang="0">
                    <a:pos x="1765" y="2502"/>
                  </a:cxn>
                  <a:cxn ang="0">
                    <a:pos x="4884" y="2709"/>
                  </a:cxn>
                  <a:cxn ang="0">
                    <a:pos x="5623" y="2684"/>
                  </a:cxn>
                  <a:cxn ang="0">
                    <a:pos x="7721" y="3093"/>
                  </a:cxn>
                  <a:cxn ang="0">
                    <a:pos x="7059" y="6540"/>
                  </a:cxn>
                  <a:cxn ang="0">
                    <a:pos x="6649" y="3498"/>
                  </a:cxn>
                  <a:cxn ang="0">
                    <a:pos x="4374" y="4984"/>
                  </a:cxn>
                  <a:cxn ang="0">
                    <a:pos x="5704" y="5747"/>
                  </a:cxn>
                  <a:cxn ang="0">
                    <a:pos x="6315" y="4038"/>
                  </a:cxn>
                  <a:cxn ang="0">
                    <a:pos x="8333" y="7460"/>
                  </a:cxn>
                  <a:cxn ang="0">
                    <a:pos x="5496" y="8198"/>
                  </a:cxn>
                  <a:cxn ang="0">
                    <a:pos x="7898" y="7076"/>
                  </a:cxn>
                  <a:cxn ang="0">
                    <a:pos x="8131" y="3396"/>
                  </a:cxn>
                  <a:cxn ang="0">
                    <a:pos x="8004" y="5443"/>
                  </a:cxn>
                  <a:cxn ang="0">
                    <a:pos x="7645" y="3680"/>
                  </a:cxn>
                  <a:cxn ang="0">
                    <a:pos x="12965" y="4574"/>
                  </a:cxn>
                  <a:cxn ang="0">
                    <a:pos x="11786" y="413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Freeform 237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1028" y="384"/>
                  </a:cxn>
                  <a:cxn ang="0">
                    <a:pos x="694" y="1430"/>
                  </a:cxn>
                  <a:cxn ang="0">
                    <a:pos x="1028" y="384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Freeform 238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487" y="687"/>
                  </a:cxn>
                  <a:cxn ang="0">
                    <a:pos x="309" y="1764"/>
                  </a:cxn>
                  <a:cxn ang="0">
                    <a:pos x="1030" y="1147"/>
                  </a:cxn>
                  <a:cxn ang="0">
                    <a:pos x="954" y="611"/>
                  </a:cxn>
                  <a:cxn ang="0">
                    <a:pos x="487" y="68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" name="Freeform 239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2869" y="101"/>
                  </a:cxn>
                  <a:cxn ang="0">
                    <a:pos x="612" y="101"/>
                  </a:cxn>
                  <a:cxn ang="0">
                    <a:pos x="51" y="636"/>
                  </a:cxn>
                  <a:cxn ang="0">
                    <a:pos x="1538" y="1479"/>
                  </a:cxn>
                  <a:cxn ang="0">
                    <a:pos x="2459" y="1378"/>
                  </a:cxn>
                  <a:cxn ang="0">
                    <a:pos x="2894" y="1353"/>
                  </a:cxn>
                  <a:cxn ang="0">
                    <a:pos x="2869" y="101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4" name="Freeform 240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1707" y="126"/>
                  </a:cxn>
                  <a:cxn ang="0">
                    <a:pos x="793" y="126"/>
                  </a:cxn>
                  <a:cxn ang="0">
                    <a:pos x="308" y="1454"/>
                  </a:cxn>
                  <a:cxn ang="0">
                    <a:pos x="2016" y="1580"/>
                  </a:cxn>
                  <a:cxn ang="0">
                    <a:pos x="1707" y="126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Freeform 241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385" y="0"/>
                  </a:cxn>
                  <a:cxn ang="0">
                    <a:pos x="1022" y="384"/>
                  </a:cxn>
                  <a:cxn ang="0">
                    <a:pos x="38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Freeform 242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537" y="943"/>
                  </a:cxn>
                  <a:cxn ang="0">
                    <a:pos x="1798" y="434"/>
                  </a:cxn>
                  <a:cxn ang="0">
                    <a:pos x="1231" y="76"/>
                  </a:cxn>
                  <a:cxn ang="0">
                    <a:pos x="486" y="812"/>
                  </a:cxn>
                  <a:cxn ang="0">
                    <a:pos x="537" y="943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1842" y="152"/>
                  </a:cxn>
                  <a:cxn ang="0">
                    <a:pos x="612" y="435"/>
                  </a:cxn>
                  <a:cxn ang="0">
                    <a:pos x="435" y="662"/>
                  </a:cxn>
                  <a:cxn ang="0">
                    <a:pos x="1948" y="586"/>
                  </a:cxn>
                  <a:cxn ang="0">
                    <a:pos x="2100" y="510"/>
                  </a:cxn>
                  <a:cxn ang="0">
                    <a:pos x="2100" y="0"/>
                  </a:cxn>
                  <a:cxn ang="0">
                    <a:pos x="1842" y="152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Freeform 244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536" y="25"/>
                  </a:cxn>
                  <a:cxn ang="0">
                    <a:pos x="202" y="359"/>
                  </a:cxn>
                  <a:cxn ang="0">
                    <a:pos x="1457" y="562"/>
                  </a:cxn>
                  <a:cxn ang="0">
                    <a:pos x="2994" y="587"/>
                  </a:cxn>
                  <a:cxn ang="0">
                    <a:pos x="2918" y="202"/>
                  </a:cxn>
                  <a:cxn ang="0">
                    <a:pos x="2099" y="76"/>
                  </a:cxn>
                  <a:cxn ang="0">
                    <a:pos x="536" y="2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Freeform 245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2511" y="483"/>
                  </a:cxn>
                  <a:cxn ang="0">
                    <a:pos x="2638" y="101"/>
                  </a:cxn>
                  <a:cxn ang="0">
                    <a:pos x="1898" y="252"/>
                  </a:cxn>
                  <a:cxn ang="0">
                    <a:pos x="921" y="151"/>
                  </a:cxn>
                  <a:cxn ang="0">
                    <a:pos x="51" y="101"/>
                  </a:cxn>
                  <a:cxn ang="0">
                    <a:pos x="2511" y="483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Freeform 246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76" y="1354"/>
                  </a:cxn>
                  <a:cxn ang="0">
                    <a:pos x="662" y="1379"/>
                  </a:cxn>
                  <a:cxn ang="0">
                    <a:pos x="1278" y="1965"/>
                  </a:cxn>
                  <a:cxn ang="0">
                    <a:pos x="1506" y="2142"/>
                  </a:cxn>
                  <a:cxn ang="0">
                    <a:pos x="2066" y="1329"/>
                  </a:cxn>
                  <a:cxn ang="0">
                    <a:pos x="2834" y="1329"/>
                  </a:cxn>
                  <a:cxn ang="0">
                    <a:pos x="2016" y="687"/>
                  </a:cxn>
                  <a:cxn ang="0">
                    <a:pos x="945" y="409"/>
                  </a:cxn>
                  <a:cxn ang="0">
                    <a:pos x="308" y="1046"/>
                  </a:cxn>
                  <a:cxn ang="0">
                    <a:pos x="76" y="1354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Freeform 247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1306" y="1021"/>
                  </a:cxn>
                  <a:cxn ang="0">
                    <a:pos x="562" y="1253"/>
                  </a:cxn>
                  <a:cxn ang="0">
                    <a:pos x="562" y="1506"/>
                  </a:cxn>
                  <a:cxn ang="0">
                    <a:pos x="1281" y="2299"/>
                  </a:cxn>
                  <a:cxn ang="0">
                    <a:pos x="871" y="3012"/>
                  </a:cxn>
                  <a:cxn ang="0">
                    <a:pos x="0" y="3780"/>
                  </a:cxn>
                  <a:cxn ang="0">
                    <a:pos x="435" y="3957"/>
                  </a:cxn>
                  <a:cxn ang="0">
                    <a:pos x="1205" y="4240"/>
                  </a:cxn>
                  <a:cxn ang="0">
                    <a:pos x="1615" y="4139"/>
                  </a:cxn>
                  <a:cxn ang="0">
                    <a:pos x="1665" y="0"/>
                  </a:cxn>
                  <a:cxn ang="0">
                    <a:pos x="1306" y="1021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57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1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7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png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1.png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wmf"/><Relationship Id="rId1" Type="http://schemas.openxmlformats.org/officeDocument/2006/relationships/oleObject" Target="../embeddings/oleObject15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6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39.wmf"/><Relationship Id="rId13" Type="http://schemas.openxmlformats.org/officeDocument/2006/relationships/vmlDrawing" Target="../drawings/vmlDrawing8.vml"/><Relationship Id="rId12" Type="http://schemas.openxmlformats.org/officeDocument/2006/relationships/slideLayout" Target="../slideLayouts/slideLayout13.xml"/><Relationship Id="rId11" Type="http://schemas.openxmlformats.org/officeDocument/2006/relationships/image" Target="../media/image38.png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18.bin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5.wmf"/><Relationship Id="rId2" Type="http://schemas.openxmlformats.org/officeDocument/2006/relationships/oleObject" Target="../embeddings/oleObject23.bin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6.wmf"/><Relationship Id="rId1" Type="http://schemas.openxmlformats.org/officeDocument/2006/relationships/oleObject" Target="../embeddings/oleObject24.bin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openxmlformats.org/officeDocument/2006/relationships/image" Target="../media/image48.wmf"/><Relationship Id="rId1" Type="http://schemas.openxmlformats.org/officeDocument/2006/relationships/oleObject" Target="../embeddings/oleObject2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GIF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../media/image50.wmf"/><Relationship Id="rId1" Type="http://schemas.openxmlformats.org/officeDocument/2006/relationships/oleObject" Target="../embeddings/oleObject26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wmf"/><Relationship Id="rId1" Type="http://schemas.openxmlformats.org/officeDocument/2006/relationships/oleObject" Target="../embeddings/oleObject27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4.wmf"/><Relationship Id="rId1" Type="http://schemas.openxmlformats.org/officeDocument/2006/relationships/oleObject" Target="../embeddings/oleObject28.bin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8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55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29.bin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4.jpeg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5.png"/><Relationship Id="rId7" Type="http://schemas.openxmlformats.org/officeDocument/2006/relationships/image" Target="../media/image74.png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84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81.wmf"/><Relationship Id="rId15" Type="http://schemas.openxmlformats.org/officeDocument/2006/relationships/vmlDrawing" Target="../drawings/vmlDrawing16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86.png"/><Relationship Id="rId12" Type="http://schemas.openxmlformats.org/officeDocument/2006/relationships/image" Target="../media/image79.png"/><Relationship Id="rId11" Type="http://schemas.openxmlformats.org/officeDocument/2006/relationships/image" Target="../media/image85.wmf"/><Relationship Id="rId10" Type="http://schemas.openxmlformats.org/officeDocument/2006/relationships/oleObject" Target="../embeddings/oleObject38.bin"/><Relationship Id="rId1" Type="http://schemas.openxmlformats.org/officeDocument/2006/relationships/oleObject" Target="../embeddings/oleObject33.bin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0.png"/><Relationship Id="rId2" Type="http://schemas.openxmlformats.org/officeDocument/2006/relationships/image" Target="../media/image87.wmf"/><Relationship Id="rId1" Type="http://schemas.openxmlformats.org/officeDocument/2006/relationships/oleObject" Target="../embeddings/oleObject39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89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88.wmf"/><Relationship Id="rId1" Type="http://schemas.openxmlformats.org/officeDocument/2006/relationships/oleObject" Target="../embeddings/oleObject40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2.wmf"/><Relationship Id="rId2" Type="http://schemas.openxmlformats.org/officeDocument/2006/relationships/oleObject" Target="../embeddings/oleObject43.bin"/><Relationship Id="rId1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8" name="Rectangle 6"/>
          <p:cNvSpPr>
            <a:spLocks noGrp="1" noRot="1" noChangeArrowheads="1"/>
          </p:cNvSpPr>
          <p:nvPr>
            <p:ph idx="1"/>
          </p:nvPr>
        </p:nvSpPr>
        <p:spPr>
          <a:xfrm>
            <a:off x="1043305" y="1700530"/>
            <a:ext cx="7391400" cy="1511935"/>
          </a:xfrm>
          <a:solidFill>
            <a:srgbClr val="008000">
              <a:alpha val="50000"/>
            </a:srgbClr>
          </a:solidFill>
          <a:ln w="38100">
            <a:solidFill>
              <a:srgbClr val="6633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2.6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热敏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传感器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Picture 13" descr="C:\Users\DELL\AppData\Roaming\Tencent\Users\395884768\TIM\WinTemp\RichOle\C@RTWZ8SJ%ZCAS791)T[`)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194" y="1322785"/>
            <a:ext cx="6687741" cy="43493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0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9625" y="2745581"/>
            <a:ext cx="378619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4810125" y="2260997"/>
            <a:ext cx="0" cy="4857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651897" y="2545556"/>
            <a:ext cx="460772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5868591" y="2269331"/>
            <a:ext cx="0" cy="2428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475435" y="4124325"/>
            <a:ext cx="461963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714750" y="2294335"/>
            <a:ext cx="0" cy="182999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1963341" y="4213622"/>
            <a:ext cx="1494235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标题 479233"/>
          <p:cNvSpPr>
            <a:spLocks noGrp="1"/>
          </p:cNvSpPr>
          <p:nvPr>
            <p:ph type="title"/>
          </p:nvPr>
        </p:nvSpPr>
        <p:spPr>
          <a:xfrm>
            <a:off x="2357438" y="1483519"/>
            <a:ext cx="4462463" cy="357188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热电偶的基本定律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79235" name="文本占位符 479234"/>
          <p:cNvSpPr>
            <a:spLocks noGrp="1"/>
          </p:cNvSpPr>
          <p:nvPr>
            <p:ph type="body" sz="half" idx="1"/>
          </p:nvPr>
        </p:nvSpPr>
        <p:spPr>
          <a:xfrm>
            <a:off x="685800" y="1915716"/>
            <a:ext cx="7725966" cy="1241822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00FF"/>
              </a:buClr>
              <a:buSzTx/>
              <a:buFont typeface="Wingdings" panose="05000000000000000000" pitchFamily="2" charset="2"/>
              <a:buNone/>
            </a:pPr>
            <a:r>
              <a:rPr lang="zh-CN" altLang="en-US" sz="1800" dirty="0"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latin typeface="黑体" panose="02010609060101010101" pitchFamily="49" charset="-122"/>
              </a:rPr>
              <a:t>1</a:t>
            </a:r>
            <a:r>
              <a:rPr lang="zh-CN" altLang="en-US" sz="1800" dirty="0">
                <a:latin typeface="黑体" panose="02010609060101010101" pitchFamily="49" charset="-122"/>
              </a:rPr>
              <a:t>）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中间导体定律：</a:t>
            </a:r>
            <a:r>
              <a:rPr lang="zh-CN" altLang="en-US" sz="1800" dirty="0">
                <a:latin typeface="黑体" panose="02010609060101010101" pitchFamily="49" charset="-122"/>
              </a:rPr>
              <a:t>在热电偶回路中接入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第三种导体</a:t>
            </a:r>
            <a:r>
              <a:rPr lang="zh-CN" altLang="en-US" sz="1800" dirty="0">
                <a:latin typeface="黑体" panose="02010609060101010101" pitchFamily="49" charset="-122"/>
              </a:rPr>
              <a:t>，只要该导体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两端的温度相等</a:t>
            </a:r>
            <a:r>
              <a:rPr lang="zh-CN" altLang="en-US" sz="1800" dirty="0">
                <a:latin typeface="黑体" panose="02010609060101010101" pitchFamily="49" charset="-122"/>
              </a:rPr>
              <a:t>，则对热电偶回路总的热电动势无影响。同样加入第四、第五种导体后，只要其两端温度相同，同样不影响电路中的总热电动势。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479238" name="矩形 479237"/>
          <p:cNvSpPr/>
          <p:nvPr/>
        </p:nvSpPr>
        <p:spPr>
          <a:xfrm>
            <a:off x="2626519" y="5058966"/>
            <a:ext cx="3629025" cy="46037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2400" i="1" dirty="0">
                <a:solidFill>
                  <a:srgbClr val="000000"/>
                </a:solidFill>
                <a:ea typeface="宋体" panose="02010600030101010101" pitchFamily="2" charset="-122"/>
              </a:rPr>
              <a:t>E</a:t>
            </a:r>
            <a:r>
              <a:rPr lang="en-US" altLang="zh-CN" sz="2400" i="1" baseline="-25000" dirty="0">
                <a:solidFill>
                  <a:srgbClr val="000000"/>
                </a:solidFill>
                <a:ea typeface="宋体" panose="02010600030101010101" pitchFamily="2" charset="-122"/>
              </a:rPr>
              <a:t>ABC</a:t>
            </a:r>
            <a:r>
              <a:rPr lang="zh-CN" altLang="en-US" sz="2400" i="1" dirty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a typeface="宋体" panose="02010600030101010101" pitchFamily="2" charset="-122"/>
              </a:rPr>
              <a:t>t,t</a:t>
            </a:r>
            <a:r>
              <a:rPr lang="en-US" altLang="zh-CN" sz="2400" i="1" baseline="-25000" dirty="0">
                <a:solidFill>
                  <a:srgbClr val="000000"/>
                </a:solidFill>
                <a:ea typeface="宋体" panose="02010600030101010101" pitchFamily="2" charset="-122"/>
              </a:rPr>
              <a:t>o</a:t>
            </a:r>
            <a:r>
              <a:rPr lang="zh-CN" altLang="en-US" sz="2400" i="1" dirty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ea typeface="宋体" panose="02010600030101010101" pitchFamily="2" charset="-122"/>
              </a:rPr>
              <a:t>= E</a:t>
            </a:r>
            <a:r>
              <a:rPr lang="en-US" altLang="zh-CN" sz="2400" i="1" baseline="-25000" dirty="0">
                <a:solidFill>
                  <a:srgbClr val="000000"/>
                </a:solidFill>
                <a:ea typeface="宋体" panose="02010600030101010101" pitchFamily="2" charset="-122"/>
              </a:rPr>
              <a:t>AB</a:t>
            </a:r>
            <a:r>
              <a:rPr lang="zh-CN" altLang="en-US" sz="2400" i="1" dirty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ea typeface="宋体" panose="02010600030101010101" pitchFamily="2" charset="-122"/>
              </a:rPr>
              <a:t>t</a:t>
            </a:r>
            <a:r>
              <a:rPr lang="zh-CN" altLang="en-US" sz="2400" i="1" dirty="0">
                <a:solidFill>
                  <a:srgbClr val="0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ea typeface="宋体" panose="02010600030101010101" pitchFamily="2" charset="-122"/>
              </a:rPr>
              <a:t>t</a:t>
            </a:r>
            <a:r>
              <a:rPr lang="en-US" altLang="zh-CN" sz="2400" i="1" baseline="-25000" dirty="0">
                <a:solidFill>
                  <a:srgbClr val="000000"/>
                </a:solidFill>
                <a:ea typeface="宋体" panose="02010600030101010101" pitchFamily="2" charset="-122"/>
              </a:rPr>
              <a:t>o</a:t>
            </a:r>
            <a:r>
              <a:rPr lang="zh-CN" altLang="en-US" sz="2400" i="1" dirty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endParaRPr lang="zh-CN" altLang="en-US" sz="2400" i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79242" name="图片 479241" descr="302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5747" y="3059906"/>
            <a:ext cx="4698206" cy="16109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9241" name="椭圆形标注 479240"/>
          <p:cNvSpPr/>
          <p:nvPr/>
        </p:nvSpPr>
        <p:spPr>
          <a:xfrm>
            <a:off x="6786563" y="2767607"/>
            <a:ext cx="1026319" cy="991794"/>
          </a:xfrm>
          <a:prstGeom prst="wedgeEllipseCallout">
            <a:avLst>
              <a:gd name="adj1" fmla="val -73204"/>
              <a:gd name="adj2" fmla="val 62685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第三种导体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6808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9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47510" y="5595938"/>
            <a:ext cx="496490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9235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9235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9235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5" grpId="0" build="p"/>
      <p:bldP spid="479238" grpId="0" bldLvl="0" animBg="1"/>
      <p:bldP spid="4792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480257"/>
          <p:cNvSpPr>
            <a:spLocks noGrp="1"/>
          </p:cNvSpPr>
          <p:nvPr>
            <p:ph type="title"/>
          </p:nvPr>
        </p:nvSpPr>
        <p:spPr>
          <a:xfrm>
            <a:off x="2742010" y="1484710"/>
            <a:ext cx="3687365" cy="460772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证明中间导体定律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77827" name="矩形 480260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aphicFrame>
        <p:nvGraphicFramePr>
          <p:cNvPr id="480262" name="对象 480261"/>
          <p:cNvGraphicFramePr/>
          <p:nvPr/>
        </p:nvGraphicFramePr>
        <p:xfrm>
          <a:off x="2574131" y="3944541"/>
          <a:ext cx="4320779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2565400" imgH="228600" progId="Equation.DSMT4">
                  <p:embed/>
                </p:oleObj>
              </mc:Choice>
              <mc:Fallback>
                <p:oleObj name="" r:id="rId1" imgW="2565400" imgH="2286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74131" y="3944541"/>
                        <a:ext cx="4320779" cy="385763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0263" name="对象 480262"/>
          <p:cNvGraphicFramePr/>
          <p:nvPr/>
        </p:nvGraphicFramePr>
        <p:xfrm>
          <a:off x="2574131" y="4519613"/>
          <a:ext cx="2753916" cy="38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1638300" imgH="228600" progId="Equation.DSMT4">
                  <p:embed/>
                </p:oleObj>
              </mc:Choice>
              <mc:Fallback>
                <p:oleObj name="" r:id="rId3" imgW="1638300" imgH="228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4131" y="4519613"/>
                        <a:ext cx="2753916" cy="383381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0" name="矩形 480263"/>
          <p:cNvSpPr/>
          <p:nvPr/>
        </p:nvSpPr>
        <p:spPr>
          <a:xfrm>
            <a:off x="1143000" y="3287713"/>
            <a:ext cx="754380" cy="206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7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endParaRPr lang="en-US" altLang="zh-CN" sz="75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80265" name="对象 480264"/>
          <p:cNvGraphicFramePr/>
          <p:nvPr/>
        </p:nvGraphicFramePr>
        <p:xfrm>
          <a:off x="2574131" y="3256360"/>
          <a:ext cx="3900488" cy="498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5" imgW="2235200" imgH="228600" progId="Equation.DSMT4">
                  <p:embed/>
                </p:oleObj>
              </mc:Choice>
              <mc:Fallback>
                <p:oleObj name="" r:id="rId5" imgW="2235200" imgH="2286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74131" y="3256360"/>
                        <a:ext cx="3900488" cy="498872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2" name="矩形 480265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aphicFrame>
        <p:nvGraphicFramePr>
          <p:cNvPr id="480267" name="对象 480266"/>
          <p:cNvGraphicFramePr/>
          <p:nvPr/>
        </p:nvGraphicFramePr>
        <p:xfrm>
          <a:off x="2574131" y="5092304"/>
          <a:ext cx="4368404" cy="415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7" imgW="2400300" imgH="228600" progId="Equation.DSMT4">
                  <p:embed/>
                </p:oleObj>
              </mc:Choice>
              <mc:Fallback>
                <p:oleObj name="" r:id="rId7" imgW="2400300" imgH="2286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74131" y="5092304"/>
                        <a:ext cx="4368404" cy="415528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0268" name="矩形 480267"/>
          <p:cNvSpPr/>
          <p:nvPr/>
        </p:nvSpPr>
        <p:spPr>
          <a:xfrm>
            <a:off x="1385888" y="3948113"/>
            <a:ext cx="106441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当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t=t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时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480269" name="矩形 480268"/>
          <p:cNvSpPr/>
          <p:nvPr/>
        </p:nvSpPr>
        <p:spPr>
          <a:xfrm>
            <a:off x="1540312" y="5099447"/>
            <a:ext cx="69723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所 以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7836" name="图片 480270" descr="302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2225" y="1922860"/>
            <a:ext cx="3943350" cy="135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7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38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0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0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0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0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68" grpId="0"/>
      <p:bldP spid="4802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481281"/>
          <p:cNvSpPr>
            <a:spLocks noGrp="1"/>
          </p:cNvSpPr>
          <p:nvPr>
            <p:ph type="title"/>
          </p:nvPr>
        </p:nvSpPr>
        <p:spPr>
          <a:xfrm>
            <a:off x="2736056" y="1537097"/>
            <a:ext cx="3646885" cy="384572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中间导体定律的意义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81283" name="内容占位符 481282"/>
          <p:cNvSpPr>
            <a:spLocks noGrp="1"/>
          </p:cNvSpPr>
          <p:nvPr>
            <p:ph idx="1"/>
          </p:nvPr>
        </p:nvSpPr>
        <p:spPr>
          <a:xfrm>
            <a:off x="740569" y="1981200"/>
            <a:ext cx="7974806" cy="1674019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4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根据这个定律，我们可采取任何方式焊接导线，可以将热电动势通过导线接至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测量仪表</a:t>
            </a:r>
            <a:r>
              <a:rPr lang="zh-CN" altLang="en-US" sz="1800" dirty="0">
                <a:latin typeface="黑体" panose="02010609060101010101" pitchFamily="49" charset="-122"/>
              </a:rPr>
              <a:t>进行测量</a:t>
            </a:r>
            <a:r>
              <a:rPr lang="en-US" altLang="zh-CN" sz="1800" dirty="0">
                <a:latin typeface="黑体" panose="02010609060101010101" pitchFamily="49" charset="-122"/>
              </a:rPr>
              <a:t>,</a:t>
            </a:r>
            <a:r>
              <a:rPr lang="zh-CN" altLang="en-US" sz="1800" dirty="0">
                <a:latin typeface="黑体" panose="02010609060101010101" pitchFamily="49" charset="-122"/>
              </a:rPr>
              <a:t>且不影响测量精度。可采用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开路热电偶</a:t>
            </a:r>
            <a:r>
              <a:rPr lang="zh-CN" altLang="en-US" sz="1800" dirty="0">
                <a:latin typeface="黑体" panose="02010609060101010101" pitchFamily="49" charset="-122"/>
              </a:rPr>
              <a:t>对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液态金属</a:t>
            </a:r>
            <a:r>
              <a:rPr lang="zh-CN" altLang="en-US" sz="1800" dirty="0">
                <a:latin typeface="黑体" panose="02010609060101010101" pitchFamily="49" charset="-122"/>
              </a:rPr>
              <a:t>和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金属壁面</a:t>
            </a:r>
            <a:r>
              <a:rPr lang="zh-CN" altLang="en-US" sz="1800" dirty="0">
                <a:latin typeface="黑体" panose="02010609060101010101" pitchFamily="49" charset="-122"/>
              </a:rPr>
              <a:t>进行温度测量，只要保证两热电极插入地方的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温度相同</a:t>
            </a:r>
            <a:r>
              <a:rPr lang="zh-CN" altLang="en-US" sz="1800" dirty="0">
                <a:latin typeface="黑体" panose="02010609060101010101" pitchFamily="49" charset="-122"/>
              </a:rPr>
              <a:t>即可。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1429701" y="3418285"/>
            <a:ext cx="6214111" cy="1558963"/>
            <a:chOff x="3001" y="5378"/>
            <a:chExt cx="13049" cy="3273"/>
          </a:xfrm>
        </p:grpSpPr>
        <p:pic>
          <p:nvPicPr>
            <p:cNvPr id="78856" name="图片 48128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01" y="5421"/>
              <a:ext cx="6447" cy="300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</p:pic>
        <p:pic>
          <p:nvPicPr>
            <p:cNvPr id="78858" name="图片 4812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62" y="5378"/>
              <a:ext cx="5588" cy="327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</p:pic>
      </p:grpSp>
      <p:sp>
        <p:nvSpPr>
          <p:cNvPr id="78853" name="日期占位符 4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854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28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28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283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482305"/>
          <p:cNvSpPr>
            <a:spLocks noGrp="1"/>
          </p:cNvSpPr>
          <p:nvPr>
            <p:ph type="title"/>
          </p:nvPr>
        </p:nvSpPr>
        <p:spPr>
          <a:xfrm>
            <a:off x="188119" y="1477566"/>
            <a:ext cx="2490788" cy="384572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）中间温度定律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82307" name="文本占位符 482306"/>
          <p:cNvSpPr>
            <a:spLocks noGrp="1"/>
          </p:cNvSpPr>
          <p:nvPr>
            <p:ph type="body" sz="half" idx="1"/>
          </p:nvPr>
        </p:nvSpPr>
        <p:spPr>
          <a:xfrm>
            <a:off x="866775" y="1902619"/>
            <a:ext cx="7578329" cy="809625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800" dirty="0">
                <a:latin typeface="黑体" panose="02010609060101010101" pitchFamily="49" charset="-122"/>
              </a:rPr>
              <a:t>在热电偶测量电路中，测量端温度为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800" dirty="0">
                <a:latin typeface="黑体" panose="02010609060101010101" pitchFamily="49" charset="-122"/>
              </a:rPr>
              <a:t>，自由端为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solidFill>
                  <a:srgbClr val="FF0000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latin typeface="黑体" panose="02010609060101010101" pitchFamily="49" charset="-122"/>
              </a:rPr>
              <a:t>，中间温度为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</a:rPr>
              <a:t>t′</a:t>
            </a:r>
            <a:r>
              <a:rPr lang="zh-CN" altLang="en-US" sz="1800" dirty="0">
                <a:latin typeface="黑体" panose="02010609060101010101" pitchFamily="49" charset="-122"/>
              </a:rPr>
              <a:t>，则（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zh-CN" altLang="en-US" sz="1800" dirty="0"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latin typeface="黑体" panose="02010609060101010101" pitchFamily="49" charset="-122"/>
              </a:rPr>
              <a:t>）的热电势等于（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zh-CN" altLang="en-US" sz="1800" dirty="0"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latin typeface="黑体" panose="02010609060101010101" pitchFamily="49" charset="-122"/>
              </a:rPr>
              <a:t>t′</a:t>
            </a:r>
            <a:r>
              <a:rPr lang="zh-CN" altLang="en-US" sz="1800" dirty="0">
                <a:latin typeface="黑体" panose="02010609060101010101" pitchFamily="49" charset="-122"/>
              </a:rPr>
              <a:t>）与（</a:t>
            </a:r>
            <a:r>
              <a:rPr lang="en-US" altLang="zh-CN" sz="1800" dirty="0">
                <a:latin typeface="黑体" panose="02010609060101010101" pitchFamily="49" charset="-122"/>
              </a:rPr>
              <a:t>t′</a:t>
            </a:r>
            <a:r>
              <a:rPr lang="zh-CN" altLang="en-US" sz="1800" dirty="0"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latin typeface="黑体" panose="02010609060101010101" pitchFamily="49" charset="-122"/>
              </a:rPr>
              <a:t>）热电势代数和。即：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graphicFrame>
        <p:nvGraphicFramePr>
          <p:cNvPr id="79886" name="对象 482308"/>
          <p:cNvGraphicFramePr>
            <a:graphicFrameLocks noChangeAspect="1"/>
          </p:cNvGraphicFramePr>
          <p:nvPr/>
        </p:nvGraphicFramePr>
        <p:xfrm>
          <a:off x="5186680" y="2828925"/>
          <a:ext cx="2917190" cy="164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8027035" imgH="4732655" progId="Visio.Drawing.11">
                  <p:embed/>
                </p:oleObj>
              </mc:Choice>
              <mc:Fallback>
                <p:oleObj name="" r:id="rId1" imgW="8027035" imgH="4732655" progId="Visio.Drawing.11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86680" y="2828925"/>
                        <a:ext cx="2917190" cy="1643380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2311" name="内容占位符 482310"/>
          <p:cNvGraphicFramePr>
            <a:graphicFrameLocks noGrp="1" noChangeAspect="1"/>
          </p:cNvGraphicFramePr>
          <p:nvPr>
            <p:ph sz="half" idx="2"/>
          </p:nvPr>
        </p:nvGraphicFramePr>
        <p:xfrm>
          <a:off x="1709738" y="2853929"/>
          <a:ext cx="2778919" cy="345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1968500" imgH="228600" progId="Equation.DSMT4">
                  <p:embed/>
                </p:oleObj>
              </mc:Choice>
              <mc:Fallback>
                <p:oleObj name="" r:id="rId3" imgW="1968500" imgH="2286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709738" y="2853929"/>
                        <a:ext cx="2778919" cy="345281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2312" name="对象 482311"/>
          <p:cNvGraphicFramePr>
            <a:graphicFrameLocks noChangeAspect="1"/>
          </p:cNvGraphicFramePr>
          <p:nvPr/>
        </p:nvGraphicFramePr>
        <p:xfrm>
          <a:off x="1709738" y="3267075"/>
          <a:ext cx="3024188" cy="3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5" imgW="1587500" imgH="228600" progId="Equation.DSMT4">
                  <p:embed/>
                </p:oleObj>
              </mc:Choice>
              <mc:Fallback>
                <p:oleObj name="" r:id="rId5" imgW="1587500" imgH="2286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9738" y="3267075"/>
                        <a:ext cx="3024188" cy="3929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2313" name="对象 482312"/>
          <p:cNvGraphicFramePr>
            <a:graphicFrameLocks noChangeAspect="1"/>
          </p:cNvGraphicFramePr>
          <p:nvPr/>
        </p:nvGraphicFramePr>
        <p:xfrm>
          <a:off x="1709738" y="3707606"/>
          <a:ext cx="30241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7" imgW="1689100" imgH="228600" progId="Equation.DSMT4">
                  <p:embed/>
                </p:oleObj>
              </mc:Choice>
              <mc:Fallback>
                <p:oleObj name="" r:id="rId7" imgW="1689100" imgH="2286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09738" y="3707606"/>
                        <a:ext cx="3024188" cy="385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3"/>
          <p:cNvGrpSpPr/>
          <p:nvPr/>
        </p:nvGrpSpPr>
        <p:grpSpPr>
          <a:xfrm>
            <a:off x="1003697" y="4450324"/>
            <a:ext cx="6672263" cy="937254"/>
            <a:chOff x="2106" y="7543"/>
            <a:chExt cx="14012" cy="1969"/>
          </a:xfrm>
        </p:grpSpPr>
        <p:graphicFrame>
          <p:nvGraphicFramePr>
            <p:cNvPr id="79884" name="对象 482313"/>
            <p:cNvGraphicFramePr>
              <a:graphicFrameLocks noChangeAspect="1"/>
            </p:cNvGraphicFramePr>
            <p:nvPr/>
          </p:nvGraphicFramePr>
          <p:xfrm>
            <a:off x="2456" y="8575"/>
            <a:ext cx="13662" cy="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9" imgW="3009900" imgH="228600" progId="Equation.DSMT4">
                    <p:embed/>
                  </p:oleObj>
                </mc:Choice>
                <mc:Fallback>
                  <p:oleObj name="" r:id="rId9" imgW="3009900" imgH="2286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56" y="8575"/>
                          <a:ext cx="13662" cy="937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85" name="矩形 482314"/>
            <p:cNvSpPr/>
            <p:nvPr/>
          </p:nvSpPr>
          <p:spPr>
            <a:xfrm>
              <a:off x="2106" y="7543"/>
              <a:ext cx="350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1800" dirty="0">
                  <a:solidFill>
                    <a:srgbClr val="000000"/>
                  </a:solidFill>
                  <a:latin typeface="黑体" panose="02010609060101010101" pitchFamily="49" charset="-122"/>
                </a:rPr>
                <a:t>两式相加得： </a:t>
              </a:r>
              <a:endPara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482316" name="矩形 482315"/>
          <p:cNvSpPr/>
          <p:nvPr/>
        </p:nvSpPr>
        <p:spPr>
          <a:xfrm>
            <a:off x="988219" y="3255566"/>
            <a:ext cx="9829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证明：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79882" name="日期占位符 4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883" name="灯片编号占位符 5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2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2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230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82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2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307" grpId="0" build="p"/>
      <p:bldP spid="4823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483329"/>
          <p:cNvSpPr>
            <a:spLocks noGrp="1"/>
          </p:cNvSpPr>
          <p:nvPr>
            <p:ph type="title"/>
          </p:nvPr>
        </p:nvSpPr>
        <p:spPr>
          <a:xfrm>
            <a:off x="2476500" y="1531144"/>
            <a:ext cx="3730229" cy="392906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中间温度定律的意义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80899" name="内容占位符 483330"/>
          <p:cNvSpPr>
            <a:spLocks noGrp="1"/>
          </p:cNvSpPr>
          <p:nvPr>
            <p:ph idx="1"/>
          </p:nvPr>
        </p:nvSpPr>
        <p:spPr>
          <a:xfrm>
            <a:off x="900113" y="2294335"/>
            <a:ext cx="7569994" cy="842645"/>
          </a:xfrm>
        </p:spPr>
        <p:txBody>
          <a:bodyPr vert="horz" wrap="square" lIns="68580" tIns="34290" rIns="68580" bIns="34290" anchor="t" anchorCtr="0">
            <a:spAutoFit/>
          </a:bodyPr>
          <a:p>
            <a:pPr eaLnBrk="1" hangingPunct="1">
              <a:lnSpc>
                <a:spcPct val="130000"/>
              </a:lnSpc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利用该定律，可对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参考端温度不为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latin typeface="黑体" panose="02010609060101010101" pitchFamily="49" charset="-122"/>
              </a:rPr>
              <a:t>的热电势进行修正。</a:t>
            </a:r>
            <a:endParaRPr lang="en-US" altLang="zh-CN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热电势只取决于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冷、热接点的温度</a:t>
            </a:r>
            <a:r>
              <a:rPr lang="zh-CN" altLang="en-US" sz="1800" dirty="0">
                <a:latin typeface="黑体" panose="02010609060101010101" pitchFamily="49" charset="-122"/>
              </a:rPr>
              <a:t>，而与热电极上的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温度分布无关</a:t>
            </a:r>
            <a:r>
              <a:rPr lang="zh-CN" altLang="en-US" sz="1800" dirty="0">
                <a:latin typeface="黑体" panose="02010609060101010101" pitchFamily="49" charset="-122"/>
              </a:rPr>
              <a:t>。 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80900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901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484353"/>
          <p:cNvSpPr>
            <a:spLocks noGrp="1"/>
          </p:cNvSpPr>
          <p:nvPr>
            <p:ph type="title"/>
          </p:nvPr>
        </p:nvSpPr>
        <p:spPr>
          <a:xfrm>
            <a:off x="491729" y="1518047"/>
            <a:ext cx="2502694" cy="434578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）参考电极定律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84355" name="文本占位符 484354"/>
          <p:cNvSpPr>
            <a:spLocks noGrp="1"/>
          </p:cNvSpPr>
          <p:nvPr>
            <p:ph type="body" sz="half" idx="1"/>
          </p:nvPr>
        </p:nvSpPr>
        <p:spPr>
          <a:xfrm>
            <a:off x="491729" y="1916906"/>
            <a:ext cx="8278415" cy="1079897"/>
          </a:xfrm>
        </p:spPr>
        <p:txBody>
          <a:bodyPr vert="horz" wrap="square" lIns="68580" tIns="34290" rIns="68580" bIns="34290" anchor="t" anchorCtr="0"/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650" dirty="0">
                <a:latin typeface="黑体" panose="02010609060101010101" pitchFamily="49" charset="-122"/>
              </a:rPr>
              <a:t>已知热电极</a:t>
            </a:r>
            <a:r>
              <a:rPr lang="en-US" altLang="zh-CN" sz="1650" dirty="0">
                <a:latin typeface="黑体" panose="02010609060101010101" pitchFamily="49" charset="-122"/>
              </a:rPr>
              <a:t>A</a:t>
            </a:r>
            <a:r>
              <a:rPr lang="zh-CN" altLang="en-US" sz="1650" dirty="0">
                <a:latin typeface="黑体" panose="02010609060101010101" pitchFamily="49" charset="-122"/>
              </a:rPr>
              <a:t>、</a:t>
            </a:r>
            <a:r>
              <a:rPr lang="en-US" altLang="zh-CN" sz="1650" dirty="0">
                <a:latin typeface="黑体" panose="02010609060101010101" pitchFamily="49" charset="-122"/>
              </a:rPr>
              <a:t>B</a:t>
            </a:r>
            <a:r>
              <a:rPr lang="zh-CN" altLang="en-US" sz="1650" dirty="0">
                <a:latin typeface="黑体" panose="02010609060101010101" pitchFamily="49" charset="-122"/>
              </a:rPr>
              <a:t>与参考电极</a:t>
            </a:r>
            <a:r>
              <a:rPr lang="en-US" altLang="zh-CN" sz="1650" dirty="0">
                <a:latin typeface="黑体" panose="02010609060101010101" pitchFamily="49" charset="-122"/>
              </a:rPr>
              <a:t>C </a:t>
            </a:r>
            <a:r>
              <a:rPr lang="zh-CN" altLang="en-US" sz="1650" dirty="0">
                <a:latin typeface="黑体" panose="02010609060101010101" pitchFamily="49" charset="-122"/>
              </a:rPr>
              <a:t>组成的热电偶在接点温度为（</a:t>
            </a:r>
            <a:r>
              <a:rPr lang="en-US" altLang="zh-CN" sz="165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650" dirty="0">
                <a:solidFill>
                  <a:srgbClr val="FF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65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650" baseline="-25000" dirty="0">
                <a:solidFill>
                  <a:srgbClr val="FF0000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650" dirty="0">
                <a:latin typeface="黑体" panose="02010609060101010101" pitchFamily="49" charset="-122"/>
              </a:rPr>
              <a:t>）时的热电动势分别为</a:t>
            </a:r>
            <a:r>
              <a:rPr lang="en-US" altLang="zh-CN" sz="1650" dirty="0">
                <a:latin typeface="黑体" panose="02010609060101010101" pitchFamily="49" charset="-122"/>
              </a:rPr>
              <a:t>E</a:t>
            </a:r>
            <a:r>
              <a:rPr lang="en-US" altLang="zh-CN" sz="1650" baseline="-25000" dirty="0">
                <a:latin typeface="黑体" panose="02010609060101010101" pitchFamily="49" charset="-122"/>
              </a:rPr>
              <a:t>AC</a:t>
            </a:r>
            <a:r>
              <a:rPr lang="zh-CN" altLang="en-US" sz="1650" dirty="0">
                <a:latin typeface="黑体" panose="02010609060101010101" pitchFamily="49" charset="-122"/>
              </a:rPr>
              <a:t>（</a:t>
            </a:r>
            <a:r>
              <a:rPr lang="en-US" altLang="zh-CN" sz="165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650" dirty="0">
                <a:solidFill>
                  <a:srgbClr val="FF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65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650" baseline="-25000" dirty="0">
                <a:solidFill>
                  <a:srgbClr val="FF0000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650" dirty="0">
                <a:latin typeface="黑体" panose="02010609060101010101" pitchFamily="49" charset="-122"/>
              </a:rPr>
              <a:t>），</a:t>
            </a:r>
            <a:r>
              <a:rPr lang="en-US" altLang="zh-CN" sz="1650" dirty="0">
                <a:latin typeface="黑体" panose="02010609060101010101" pitchFamily="49" charset="-122"/>
              </a:rPr>
              <a:t>E</a:t>
            </a:r>
            <a:r>
              <a:rPr lang="en-US" altLang="zh-CN" sz="1650" baseline="-25000" dirty="0">
                <a:latin typeface="黑体" panose="02010609060101010101" pitchFamily="49" charset="-122"/>
              </a:rPr>
              <a:t>BC</a:t>
            </a:r>
            <a:r>
              <a:rPr lang="zh-CN" altLang="en-US" sz="1650" dirty="0">
                <a:latin typeface="黑体" panose="02010609060101010101" pitchFamily="49" charset="-122"/>
              </a:rPr>
              <a:t>（</a:t>
            </a:r>
            <a:r>
              <a:rPr lang="en-US" altLang="zh-CN" sz="165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650" dirty="0">
                <a:solidFill>
                  <a:srgbClr val="FF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650" dirty="0">
                <a:solidFill>
                  <a:srgbClr val="FF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650" baseline="-25000" dirty="0">
                <a:solidFill>
                  <a:srgbClr val="FF0000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650" dirty="0">
                <a:latin typeface="黑体" panose="02010609060101010101" pitchFamily="49" charset="-122"/>
              </a:rPr>
              <a:t>），则在相同温度下，由</a:t>
            </a:r>
            <a:r>
              <a:rPr lang="en-US" altLang="zh-CN" sz="1650" dirty="0">
                <a:latin typeface="黑体" panose="02010609060101010101" pitchFamily="49" charset="-122"/>
              </a:rPr>
              <a:t>A</a:t>
            </a:r>
            <a:r>
              <a:rPr lang="zh-CN" altLang="en-US" sz="1650" dirty="0">
                <a:latin typeface="黑体" panose="02010609060101010101" pitchFamily="49" charset="-122"/>
              </a:rPr>
              <a:t>，</a:t>
            </a:r>
            <a:r>
              <a:rPr lang="en-US" altLang="zh-CN" sz="1650" dirty="0">
                <a:latin typeface="黑体" panose="02010609060101010101" pitchFamily="49" charset="-122"/>
              </a:rPr>
              <a:t>B</a:t>
            </a:r>
            <a:r>
              <a:rPr lang="zh-CN" altLang="en-US" sz="1650" dirty="0">
                <a:latin typeface="黑体" panose="02010609060101010101" pitchFamily="49" charset="-122"/>
              </a:rPr>
              <a:t>两种热电极配对后的热电动势 </a:t>
            </a:r>
            <a:r>
              <a:rPr lang="en-US" altLang="zh-CN" sz="1650" dirty="0">
                <a:latin typeface="黑体" panose="02010609060101010101" pitchFamily="49" charset="-122"/>
              </a:rPr>
              <a:t>E</a:t>
            </a:r>
            <a:r>
              <a:rPr lang="en-US" altLang="zh-CN" sz="1650" baseline="-25000" dirty="0">
                <a:latin typeface="黑体" panose="02010609060101010101" pitchFamily="49" charset="-122"/>
              </a:rPr>
              <a:t>AB </a:t>
            </a:r>
            <a:r>
              <a:rPr lang="zh-CN" altLang="en-US" sz="1650" dirty="0">
                <a:latin typeface="黑体" panose="02010609060101010101" pitchFamily="49" charset="-122"/>
              </a:rPr>
              <a:t>（</a:t>
            </a:r>
            <a:r>
              <a:rPr lang="en-US" altLang="zh-CN" sz="1650" dirty="0">
                <a:latin typeface="黑体" panose="02010609060101010101" pitchFamily="49" charset="-122"/>
              </a:rPr>
              <a:t>t</a:t>
            </a:r>
            <a:r>
              <a:rPr lang="zh-CN" altLang="en-US" sz="1650" dirty="0">
                <a:latin typeface="黑体" panose="02010609060101010101" pitchFamily="49" charset="-122"/>
              </a:rPr>
              <a:t>，</a:t>
            </a:r>
            <a:r>
              <a:rPr lang="en-US" altLang="zh-CN" sz="1650" dirty="0">
                <a:latin typeface="黑体" panose="02010609060101010101" pitchFamily="49" charset="-122"/>
              </a:rPr>
              <a:t>t</a:t>
            </a:r>
            <a:r>
              <a:rPr lang="en-US" altLang="zh-CN" sz="1650" baseline="-25000" dirty="0">
                <a:latin typeface="黑体" panose="02010609060101010101" pitchFamily="49" charset="-122"/>
              </a:rPr>
              <a:t>0</a:t>
            </a:r>
            <a:r>
              <a:rPr lang="zh-CN" altLang="en-US" sz="1650" dirty="0">
                <a:latin typeface="黑体" panose="02010609060101010101" pitchFamily="49" charset="-122"/>
              </a:rPr>
              <a:t>），可按下面公式计算为：</a:t>
            </a:r>
            <a:r>
              <a:rPr lang="zh-CN" altLang="en-US" sz="1650" i="1" dirty="0">
                <a:latin typeface="黑体" panose="02010609060101010101" pitchFamily="49" charset="-122"/>
              </a:rPr>
              <a:t>        </a:t>
            </a:r>
            <a:endParaRPr lang="zh-CN" altLang="en-US" sz="1650" i="1" dirty="0">
              <a:latin typeface="黑体" panose="02010609060101010101" pitchFamily="49" charset="-122"/>
            </a:endParaRPr>
          </a:p>
        </p:txBody>
      </p:sp>
      <p:graphicFrame>
        <p:nvGraphicFramePr>
          <p:cNvPr id="484358" name="内容占位符 484357"/>
          <p:cNvGraphicFramePr>
            <a:graphicFrameLocks noGrp="1" noChangeAspect="1"/>
          </p:cNvGraphicFramePr>
          <p:nvPr>
            <p:ph sz="half" idx="2"/>
          </p:nvPr>
        </p:nvGraphicFramePr>
        <p:xfrm>
          <a:off x="2250281" y="2942035"/>
          <a:ext cx="4174331" cy="502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968500" imgH="228600" progId="Equation.DSMT4">
                  <p:embed/>
                </p:oleObj>
              </mc:Choice>
              <mc:Fallback>
                <p:oleObj name="" r:id="rId1" imgW="1968500" imgH="228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2250281" y="2942035"/>
                        <a:ext cx="4174331" cy="502444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29" name="图片 4843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440" y="3593465"/>
            <a:ext cx="4244340" cy="168719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</p:pic>
      <p:sp>
        <p:nvSpPr>
          <p:cNvPr id="81926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27" name="灯片编号占位符 4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5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4355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4355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4355">
                                            <p:txEl>
                                              <p:charRg st="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4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35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标题 485377"/>
          <p:cNvSpPr>
            <a:spLocks noGrp="1"/>
          </p:cNvSpPr>
          <p:nvPr>
            <p:ph type="title"/>
          </p:nvPr>
        </p:nvSpPr>
        <p:spPr>
          <a:xfrm>
            <a:off x="635794" y="1451372"/>
            <a:ext cx="2599135" cy="539353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参考电极定律举例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85379" name="内容占位符 485378"/>
          <p:cNvSpPr>
            <a:spLocks noGrp="1"/>
          </p:cNvSpPr>
          <p:nvPr>
            <p:ph idx="1"/>
          </p:nvPr>
        </p:nvSpPr>
        <p:spPr>
          <a:xfrm>
            <a:off x="812006" y="2024063"/>
            <a:ext cx="7480697" cy="1296591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40000"/>
              </a:lnSpc>
              <a:buNone/>
            </a:pPr>
            <a:r>
              <a:rPr lang="zh-CN" altLang="en-US" sz="1800" dirty="0">
                <a:latin typeface="黑体" panose="02010609060101010101" pitchFamily="49" charset="-122"/>
              </a:rPr>
              <a:t>例</a:t>
            </a:r>
            <a:r>
              <a:rPr lang="en-US" altLang="zh-CN" sz="1800" dirty="0">
                <a:latin typeface="黑体" panose="02010609060101010101" pitchFamily="49" charset="-122"/>
              </a:rPr>
              <a:t>1:</a:t>
            </a:r>
            <a:r>
              <a:rPr lang="zh-CN" altLang="en-US" sz="1800" dirty="0">
                <a:latin typeface="黑体" panose="02010609060101010101" pitchFamily="49" charset="-122"/>
              </a:rPr>
              <a:t>已知铂铑</a:t>
            </a:r>
            <a:r>
              <a:rPr lang="en-US" altLang="zh-CN" sz="1800" dirty="0">
                <a:latin typeface="黑体" panose="02010609060101010101" pitchFamily="49" charset="-122"/>
              </a:rPr>
              <a:t>30—</a:t>
            </a:r>
            <a:r>
              <a:rPr lang="zh-CN" altLang="en-US" sz="1800" dirty="0">
                <a:latin typeface="黑体" panose="02010609060101010101" pitchFamily="49" charset="-122"/>
              </a:rPr>
              <a:t>铂热电偶的</a:t>
            </a:r>
            <a:r>
              <a:rPr lang="en-US" altLang="zh-CN" sz="1800" i="1" dirty="0">
                <a:latin typeface="黑体" panose="02010609060101010101" pitchFamily="49" charset="-122"/>
              </a:rPr>
              <a:t>E</a:t>
            </a:r>
            <a:r>
              <a:rPr lang="zh-CN" altLang="en-US" sz="1800" dirty="0"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latin typeface="黑体" panose="02010609060101010101" pitchFamily="49" charset="-122"/>
              </a:rPr>
              <a:t>1084.5℃</a:t>
            </a:r>
            <a:r>
              <a:rPr lang="zh-CN" altLang="en-US" sz="1800" dirty="0"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latin typeface="黑体" panose="02010609060101010101" pitchFamily="49" charset="-122"/>
              </a:rPr>
              <a:t>）</a:t>
            </a:r>
            <a:r>
              <a:rPr lang="en-US" altLang="zh-CN" sz="1800" dirty="0">
                <a:latin typeface="黑体" panose="02010609060101010101" pitchFamily="49" charset="-122"/>
              </a:rPr>
              <a:t>=13.937mV</a:t>
            </a:r>
            <a:r>
              <a:rPr lang="zh-CN" altLang="en-US" sz="1800" dirty="0">
                <a:latin typeface="黑体" panose="02010609060101010101" pitchFamily="49" charset="-122"/>
              </a:rPr>
              <a:t>，铂铑</a:t>
            </a:r>
            <a:r>
              <a:rPr lang="en-US" altLang="zh-CN" sz="1800" dirty="0">
                <a:latin typeface="黑体" panose="02010609060101010101" pitchFamily="49" charset="-122"/>
              </a:rPr>
              <a:t>6—</a:t>
            </a:r>
            <a:r>
              <a:rPr lang="zh-CN" altLang="en-US" sz="1800" dirty="0">
                <a:latin typeface="黑体" panose="02010609060101010101" pitchFamily="49" charset="-122"/>
              </a:rPr>
              <a:t>铂热电偶的</a:t>
            </a:r>
            <a:r>
              <a:rPr lang="zh-CN" altLang="en-US" sz="1800" i="1" dirty="0">
                <a:latin typeface="黑体" panose="02010609060101010101" pitchFamily="49" charset="-122"/>
              </a:rPr>
              <a:t> </a:t>
            </a:r>
            <a:r>
              <a:rPr lang="en-US" altLang="zh-CN" sz="1800" i="1" dirty="0">
                <a:latin typeface="黑体" panose="02010609060101010101" pitchFamily="49" charset="-122"/>
              </a:rPr>
              <a:t>E</a:t>
            </a:r>
            <a:r>
              <a:rPr lang="zh-CN" altLang="en-US" sz="1800" dirty="0"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</a:rPr>
              <a:t>1084.5℃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latin typeface="黑体" panose="02010609060101010101" pitchFamily="49" charset="-122"/>
              </a:rPr>
              <a:t>）</a:t>
            </a:r>
            <a:r>
              <a:rPr lang="en-US" altLang="zh-CN" sz="1800" dirty="0">
                <a:latin typeface="黑体" panose="02010609060101010101" pitchFamily="49" charset="-122"/>
              </a:rPr>
              <a:t>= 8.354mV</a:t>
            </a:r>
            <a:r>
              <a:rPr lang="zh-CN" altLang="en-US" sz="1800" dirty="0">
                <a:latin typeface="黑体" panose="02010609060101010101" pitchFamily="49" charset="-122"/>
              </a:rPr>
              <a:t>，求：铂铑</a:t>
            </a:r>
            <a:r>
              <a:rPr lang="en-US" altLang="zh-CN" sz="1800" dirty="0">
                <a:latin typeface="黑体" panose="02010609060101010101" pitchFamily="49" charset="-122"/>
              </a:rPr>
              <a:t>30—</a:t>
            </a:r>
            <a:r>
              <a:rPr lang="zh-CN" altLang="en-US" sz="1800" dirty="0">
                <a:latin typeface="黑体" panose="02010609060101010101" pitchFamily="49" charset="-122"/>
              </a:rPr>
              <a:t>铂铑</a:t>
            </a:r>
            <a:r>
              <a:rPr lang="en-US" altLang="zh-CN" sz="1800" dirty="0">
                <a:latin typeface="黑体" panose="02010609060101010101" pitchFamily="49" charset="-122"/>
              </a:rPr>
              <a:t>6</a:t>
            </a:r>
            <a:r>
              <a:rPr lang="zh-CN" altLang="en-US" sz="1800" dirty="0">
                <a:latin typeface="黑体" panose="02010609060101010101" pitchFamily="49" charset="-122"/>
              </a:rPr>
              <a:t>热电偶在同样温度条件下的热电动势。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485380" name="矩形 485379"/>
          <p:cNvSpPr/>
          <p:nvPr/>
        </p:nvSpPr>
        <p:spPr>
          <a:xfrm>
            <a:off x="1601391" y="3313510"/>
            <a:ext cx="58328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解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: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设</a:t>
            </a:r>
            <a:r>
              <a:rPr lang="en-US" altLang="zh-CN" sz="1800" i="1" dirty="0">
                <a:solidFill>
                  <a:srgbClr val="000000"/>
                </a:solidFill>
                <a:latin typeface="黑体" panose="02010609060101010101" pitchFamily="49" charset="-122"/>
              </a:rPr>
              <a:t>A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为铂铑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30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电极，</a:t>
            </a:r>
            <a:r>
              <a:rPr lang="en-US" altLang="zh-CN" sz="1800" i="1" dirty="0">
                <a:solidFill>
                  <a:srgbClr val="000000"/>
                </a:solidFill>
                <a:latin typeface="黑体" panose="02010609060101010101" pitchFamily="49" charset="-122"/>
              </a:rPr>
              <a:t>B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为铂铑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6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电极，</a:t>
            </a:r>
            <a:r>
              <a:rPr lang="en-US" altLang="zh-CN" sz="1800" i="1" dirty="0">
                <a:solidFill>
                  <a:srgbClr val="000000"/>
                </a:solidFill>
                <a:latin typeface="黑体" panose="02010609060101010101" pitchFamily="49" charset="-122"/>
              </a:rPr>
              <a:t>C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为纯铂电极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485381" name="文本框 485380"/>
          <p:cNvSpPr txBox="1"/>
          <p:nvPr/>
        </p:nvSpPr>
        <p:spPr>
          <a:xfrm>
            <a:off x="2085975" y="3745706"/>
            <a:ext cx="57245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i="1" dirty="0">
                <a:solidFill>
                  <a:srgbClr val="000000"/>
                </a:solidFill>
                <a:latin typeface="黑体" panose="02010609060101010101" pitchFamily="49" charset="-122"/>
              </a:rPr>
              <a:t>E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AB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1084.5℃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）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=</a:t>
            </a:r>
            <a:r>
              <a:rPr lang="en-US" altLang="zh-CN" sz="1800" i="1" dirty="0">
                <a:solidFill>
                  <a:srgbClr val="000000"/>
                </a:solidFill>
                <a:latin typeface="黑体" panose="02010609060101010101" pitchFamily="49" charset="-122"/>
              </a:rPr>
              <a:t> E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AC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1084.5℃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0℃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）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- </a:t>
            </a:r>
            <a:r>
              <a:rPr lang="en-US" altLang="zh-CN" sz="1800" i="1" dirty="0">
                <a:solidFill>
                  <a:srgbClr val="000000"/>
                </a:solidFill>
                <a:latin typeface="黑体" panose="02010609060101010101" pitchFamily="49" charset="-122"/>
              </a:rPr>
              <a:t>E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BC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1084.5℃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）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= 5.583mV</a:t>
            </a:r>
            <a:endParaRPr lang="en-US" altLang="zh-CN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82950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51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537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537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537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379" grpId="0" build="p"/>
      <p:bldP spid="485380" grpId="0"/>
      <p:bldP spid="4853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486401"/>
          <p:cNvSpPr>
            <a:spLocks noGrp="1"/>
          </p:cNvSpPr>
          <p:nvPr>
            <p:ph type="title"/>
          </p:nvPr>
        </p:nvSpPr>
        <p:spPr>
          <a:xfrm>
            <a:off x="1871663" y="1697831"/>
            <a:ext cx="5362575" cy="540544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参考电极定律的意义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86403" name="内容占位符 486402"/>
          <p:cNvSpPr>
            <a:spLocks noGrp="1"/>
          </p:cNvSpPr>
          <p:nvPr>
            <p:ph idx="1"/>
          </p:nvPr>
        </p:nvSpPr>
        <p:spPr>
          <a:xfrm>
            <a:off x="809625" y="2415779"/>
            <a:ext cx="7734300" cy="2770584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50000"/>
              </a:lnSpc>
              <a:buClr>
                <a:srgbClr val="FFC000"/>
              </a:buClr>
            </a:pPr>
            <a:r>
              <a:rPr lang="zh-CN" altLang="en-US" sz="1800" dirty="0"/>
              <a:t>参考电极定律大大简化了热电偶</a:t>
            </a:r>
            <a:r>
              <a:rPr lang="zh-CN" altLang="en-US" sz="1800" dirty="0">
                <a:solidFill>
                  <a:srgbClr val="FF0066"/>
                </a:solidFill>
              </a:rPr>
              <a:t>选配电极</a:t>
            </a:r>
            <a:r>
              <a:rPr lang="zh-CN" altLang="en-US" sz="1800" dirty="0"/>
              <a:t>的工作，只要获得有关电极与参考电极配对的热电势，那么任何两种电极配对后的热电势均可利用该定理计算，而不需要逐个进行测定。</a:t>
            </a:r>
            <a:endParaRPr lang="zh-CN" altLang="en-US" sz="1800" dirty="0"/>
          </a:p>
          <a:p>
            <a:pPr eaLnBrk="1" hangingPunct="1">
              <a:lnSpc>
                <a:spcPct val="150000"/>
              </a:lnSpc>
              <a:buClr>
                <a:srgbClr val="FFC000"/>
              </a:buClr>
            </a:pPr>
            <a:r>
              <a:rPr lang="zh-CN" altLang="en-US" sz="1800" dirty="0"/>
              <a:t>由于纯</a:t>
            </a:r>
            <a:r>
              <a:rPr lang="zh-CN" altLang="en-US" sz="1800" dirty="0">
                <a:solidFill>
                  <a:srgbClr val="FF0066"/>
                </a:solidFill>
              </a:rPr>
              <a:t>铂丝</a:t>
            </a:r>
            <a:r>
              <a:rPr lang="zh-CN" altLang="en-US" sz="1800" dirty="0"/>
              <a:t>的物理化学性能稳定，熔点较高，易提纯，所以目前常用纯铂丝作为</a:t>
            </a:r>
            <a:r>
              <a:rPr lang="zh-CN" altLang="en-US" sz="1800" dirty="0">
                <a:solidFill>
                  <a:srgbClr val="FF0066"/>
                </a:solidFill>
              </a:rPr>
              <a:t>标准电极</a:t>
            </a:r>
            <a:r>
              <a:rPr lang="zh-CN" altLang="en-US" sz="1800" dirty="0"/>
              <a:t>。</a:t>
            </a:r>
            <a:endParaRPr lang="zh-CN" altLang="en-US" sz="1800" dirty="0"/>
          </a:p>
        </p:txBody>
      </p:sp>
      <p:sp>
        <p:nvSpPr>
          <p:cNvPr id="83972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3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640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3">
                                            <p:txEl>
                                              <p:charRg st="7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6403">
                                            <p:txEl>
                                              <p:charRg st="7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64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标题 487425"/>
          <p:cNvSpPr>
            <a:spLocks noGrp="1"/>
          </p:cNvSpPr>
          <p:nvPr>
            <p:ph type="title"/>
          </p:nvPr>
        </p:nvSpPr>
        <p:spPr>
          <a:xfrm>
            <a:off x="1871663" y="1589485"/>
            <a:ext cx="4806554" cy="560784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热电偶的性质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87427" name="内容占位符 487426"/>
          <p:cNvSpPr>
            <a:spLocks noGrp="1"/>
          </p:cNvSpPr>
          <p:nvPr>
            <p:ph idx="1"/>
          </p:nvPr>
        </p:nvSpPr>
        <p:spPr>
          <a:xfrm>
            <a:off x="501254" y="2349104"/>
            <a:ext cx="8256984" cy="2430065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当两热电极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材料相同</a:t>
            </a:r>
            <a:r>
              <a:rPr lang="zh-CN" altLang="en-US" sz="1800" dirty="0">
                <a:latin typeface="黑体" panose="02010609060101010101" pitchFamily="49" charset="-122"/>
              </a:rPr>
              <a:t>时，不论接点温度相同与否，回路总热电势均为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零</a:t>
            </a:r>
            <a:r>
              <a:rPr lang="zh-CN" altLang="en-US" sz="1800" dirty="0">
                <a:latin typeface="黑体" panose="02010609060101010101" pitchFamily="49" charset="-122"/>
              </a:rPr>
              <a:t>。</a:t>
            </a:r>
            <a:endParaRPr lang="zh-CN" altLang="en-US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当热电偶两个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接点温度相同</a:t>
            </a:r>
            <a:r>
              <a:rPr lang="zh-CN" altLang="en-US" sz="1800" dirty="0">
                <a:latin typeface="黑体" panose="02010609060101010101" pitchFamily="49" charset="-122"/>
              </a:rPr>
              <a:t>时，不论电极材料相同与否，回路总热电势均为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零</a:t>
            </a:r>
            <a:r>
              <a:rPr lang="zh-CN" altLang="en-US" sz="1800" dirty="0">
                <a:latin typeface="黑体" panose="02010609060101010101" pitchFamily="49" charset="-122"/>
              </a:rPr>
              <a:t>。</a:t>
            </a:r>
            <a:endParaRPr lang="zh-CN" altLang="en-US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只有当电极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材料不同</a:t>
            </a:r>
            <a:r>
              <a:rPr lang="zh-CN" altLang="en-US" sz="1800" dirty="0">
                <a:latin typeface="黑体" panose="02010609060101010101" pitchFamily="49" charset="-122"/>
              </a:rPr>
              <a:t>，两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接点温度不同时</a:t>
            </a:r>
            <a:r>
              <a:rPr lang="zh-CN" altLang="en-US" sz="1800" dirty="0">
                <a:latin typeface="黑体" panose="02010609060101010101" pitchFamily="49" charset="-122"/>
              </a:rPr>
              <a:t>，热电偶回路才有热电势。当电极材料选定后，两接点的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温差越大</a:t>
            </a:r>
            <a:r>
              <a:rPr lang="zh-CN" altLang="en-US" sz="1800" dirty="0">
                <a:latin typeface="黑体" panose="02010609060101010101" pitchFamily="49" charset="-122"/>
              </a:rPr>
              <a:t>，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热电势</a:t>
            </a:r>
            <a:r>
              <a:rPr lang="zh-CN" altLang="en-US" sz="1800" dirty="0">
                <a:latin typeface="黑体" panose="02010609060101010101" pitchFamily="49" charset="-122"/>
              </a:rPr>
              <a:t>也就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越大</a:t>
            </a:r>
            <a:r>
              <a:rPr lang="zh-CN" altLang="en-US" sz="1800" dirty="0">
                <a:latin typeface="黑体" panose="02010609060101010101" pitchFamily="49" charset="-122"/>
              </a:rPr>
              <a:t>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487428" name="矩形 487427"/>
          <p:cNvSpPr/>
          <p:nvPr/>
        </p:nvSpPr>
        <p:spPr>
          <a:xfrm>
            <a:off x="1922860" y="4214813"/>
            <a:ext cx="4450556" cy="368300"/>
          </a:xfrm>
          <a:prstGeom prst="rect">
            <a:avLst/>
          </a:prstGeom>
          <a:solidFill>
            <a:srgbClr val="CCECFF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起主要作用的是两个接点的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接触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电势。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4997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998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742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742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742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charRg st="3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7427">
                                            <p:txEl>
                                              <p:charRg st="33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7427">
                                            <p:txEl>
                                              <p:charRg st="3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7427">
                                            <p:txEl>
                                              <p:charRg st="3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charRg st="6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7427">
                                            <p:txEl>
                                              <p:charRg st="69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7427">
                                            <p:txEl>
                                              <p:charRg st="6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7427">
                                            <p:txEl>
                                              <p:charRg st="6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8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8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27" grpId="0" build="p"/>
      <p:bldP spid="4874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标题 614401"/>
          <p:cNvSpPr>
            <a:spLocks noGrp="1"/>
          </p:cNvSpPr>
          <p:nvPr>
            <p:ph type="title"/>
          </p:nvPr>
        </p:nvSpPr>
        <p:spPr>
          <a:xfrm>
            <a:off x="2478881" y="1701404"/>
            <a:ext cx="4050506" cy="539353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</a:rPr>
              <a:t>热敏传感器</a:t>
            </a:r>
            <a:endParaRPr lang="zh-CN" altLang="en-US" sz="24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14403" name="内容占位符 614402"/>
          <p:cNvSpPr>
            <a:spLocks noGrp="1"/>
          </p:cNvSpPr>
          <p:nvPr>
            <p:ph idx="1"/>
          </p:nvPr>
        </p:nvSpPr>
        <p:spPr>
          <a:xfrm>
            <a:off x="614363" y="2384822"/>
            <a:ext cx="8127206" cy="3103959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50000"/>
              </a:lnSpc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热电偶是工程上应用最广泛的温度传感器。其结构简单、使用方便、测温点小、准确度高、热惯性小、响应速度快、便于维修、复现性好；</a:t>
            </a:r>
            <a:endParaRPr lang="zh-CN" altLang="en-US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测温范围广，一般为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-270℃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+2800℃</a:t>
            </a:r>
            <a:r>
              <a:rPr lang="zh-CN" altLang="en-US" sz="1800" dirty="0">
                <a:latin typeface="黑体" panose="02010609060101010101" pitchFamily="49" charset="-122"/>
              </a:rPr>
              <a:t>；直接输出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电信号，不需要转换元器件</a:t>
            </a:r>
            <a:r>
              <a:rPr lang="zh-CN" altLang="en-US" sz="1800" dirty="0">
                <a:latin typeface="黑体" panose="02010609060101010101" pitchFamily="49" charset="-122"/>
              </a:rPr>
              <a:t>。适于远距离测量、自动记录、集中控制，在温度测量中占有很重要的地位。</a:t>
            </a:r>
            <a:endParaRPr lang="zh-CN" altLang="en-US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缺点是存在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冷端温度补偿</a:t>
            </a:r>
            <a:r>
              <a:rPr lang="zh-CN" altLang="en-US" sz="1800" dirty="0">
                <a:latin typeface="黑体" panose="02010609060101010101" pitchFamily="49" charset="-122"/>
              </a:rPr>
              <a:t>问题。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67588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89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3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03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03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03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3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03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03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03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3">
                                            <p:txEl>
                                              <p:charRg st="135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403">
                                            <p:txEl>
                                              <p:charRg st="135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03">
                                            <p:txEl>
                                              <p:charRg st="135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03">
                                            <p:txEl>
                                              <p:charRg st="135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0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标题 633857"/>
          <p:cNvSpPr>
            <a:spLocks noGrp="1"/>
          </p:cNvSpPr>
          <p:nvPr>
            <p:ph type="title"/>
          </p:nvPr>
        </p:nvSpPr>
        <p:spPr>
          <a:xfrm>
            <a:off x="1494235" y="1403747"/>
            <a:ext cx="6101953" cy="540544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热电极的材料及常用热电偶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33859" name="内容占位符 633858"/>
          <p:cNvSpPr>
            <a:spLocks noGrp="1"/>
          </p:cNvSpPr>
          <p:nvPr>
            <p:ph idx="1"/>
          </p:nvPr>
        </p:nvSpPr>
        <p:spPr>
          <a:xfrm>
            <a:off x="902494" y="1964531"/>
            <a:ext cx="7394972" cy="1295400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根据热电偶的测量原理，理论上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任何两种不同材料的导体</a:t>
            </a:r>
            <a:r>
              <a:rPr lang="zh-CN" altLang="en-US" sz="1800" dirty="0">
                <a:latin typeface="黑体" panose="02010609060101010101" pitchFamily="49" charset="-122"/>
              </a:rPr>
              <a:t>都可以作为热电极组成热电偶，但实际应用中，但为了准确可靠地进行温度测量，必须对热电偶组成材料严格选择。组成热电偶材料要满足以下条件：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633860" name="矩形 633859"/>
          <p:cNvSpPr/>
          <p:nvPr/>
        </p:nvSpPr>
        <p:spPr>
          <a:xfrm>
            <a:off x="1384697" y="3213497"/>
            <a:ext cx="653534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） 在测量温度范围内，热电性能稳定，不随时间和被测介质变化，物理化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    学性能稳定，能耐高温，在高温下不易氧化或腐蚀等。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） 导电率要高，电阻温度系数小。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3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） 热电势随温度的变化率要大，并希望该变化率最好是常数。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4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） 组成热电偶的两电极材料应具有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相近的熔点和特性稳定的温度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范围。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5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） 材料的机械强度高，来源充足，复制性好，复制工艺简单，价格便宜。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86021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022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9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3859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3859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33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859" grpId="0" build="p"/>
      <p:bldP spid="6338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标题 634881"/>
          <p:cNvSpPr>
            <a:spLocks noGrp="1"/>
          </p:cNvSpPr>
          <p:nvPr>
            <p:ph type="title"/>
          </p:nvPr>
        </p:nvSpPr>
        <p:spPr>
          <a:xfrm>
            <a:off x="1547813" y="1484710"/>
            <a:ext cx="6101954" cy="540544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热电极的材料及常用热电偶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34883" name="矩形 634882"/>
          <p:cNvSpPr/>
          <p:nvPr/>
        </p:nvSpPr>
        <p:spPr>
          <a:xfrm>
            <a:off x="1601391" y="2187178"/>
            <a:ext cx="6156722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目前工业上常用的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4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种标准化的热电偶材料为：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铂铑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30—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铂铑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6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（分度号为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型），测温范围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1800℃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；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铂铑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10—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铂（分度号为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S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型），测温范围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1600℃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；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镍铬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镍硅（分度号为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K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型），测温范围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-200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1300℃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；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镍铬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铜镍（分度号为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E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型），测温范围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-200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900℃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34884" name="矩形 634883"/>
          <p:cNvSpPr/>
          <p:nvPr/>
        </p:nvSpPr>
        <p:spPr>
          <a:xfrm>
            <a:off x="1601391" y="4217194"/>
            <a:ext cx="60483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组成热电偶的两种材料写在</a:t>
            </a:r>
            <a:r>
              <a:rPr lang="zh-CN" altLang="en-US" sz="1800" dirty="0">
                <a:solidFill>
                  <a:srgbClr val="FF0066"/>
                </a:solidFill>
                <a:latin typeface="Times New Roman" panose="02020603050405020304" pitchFamily="18" charset="0"/>
              </a:rPr>
              <a:t>前面的为正极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1800" dirty="0">
                <a:solidFill>
                  <a:srgbClr val="FF0066"/>
                </a:solidFill>
                <a:latin typeface="Times New Roman" panose="02020603050405020304" pitchFamily="18" charset="0"/>
              </a:rPr>
              <a:t>后面为负极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查热电偶分度表时，一定要对应相应的材料。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4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883" grpId="0"/>
      <p:bldP spid="6348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标题 629761"/>
          <p:cNvSpPr>
            <a:spLocks noGrp="1"/>
          </p:cNvSpPr>
          <p:nvPr>
            <p:ph type="title"/>
          </p:nvPr>
        </p:nvSpPr>
        <p:spPr>
          <a:xfrm>
            <a:off x="2033588" y="1507331"/>
            <a:ext cx="5250656" cy="395288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</a:rPr>
              <a:t>热电偶传感器的结构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629763" name="圆角矩形标注 629762"/>
          <p:cNvSpPr/>
          <p:nvPr/>
        </p:nvSpPr>
        <p:spPr>
          <a:xfrm>
            <a:off x="4288631" y="2381514"/>
            <a:ext cx="3155156" cy="2509310"/>
          </a:xfrm>
          <a:prstGeom prst="wedgeRoundRectCallout">
            <a:avLst>
              <a:gd name="adj1" fmla="val -73912"/>
              <a:gd name="adj2" fmla="val 13106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根据安装连接形式可分为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: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固定螺纹连接，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固定法兰连接，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活动法兰连接，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无固定装置等形式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629764" name="图片 62976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0206" y="2022872"/>
            <a:ext cx="1934766" cy="32396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"/>
          <p:cNvGrpSpPr/>
          <p:nvPr/>
        </p:nvGrpSpPr>
        <p:grpSpPr>
          <a:xfrm>
            <a:off x="1650206" y="2110979"/>
            <a:ext cx="5755481" cy="3050381"/>
            <a:chOff x="3597" y="2677"/>
            <a:chExt cx="12085" cy="6408"/>
          </a:xfrm>
        </p:grpSpPr>
        <p:pic>
          <p:nvPicPr>
            <p:cNvPr id="629765" name="图片 62976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7" y="2677"/>
              <a:ext cx="4610" cy="6408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9766" name="图片 6297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10" y="2677"/>
              <a:ext cx="7472" cy="6408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8071" name="日期占位符 4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72" name="灯片编号占位符 5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9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3" grpId="0" bldLvl="0" animBg="1"/>
      <p:bldP spid="629763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5" name="图片 63078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965" y="2132330"/>
            <a:ext cx="3294380" cy="2668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0790" name="圆角矩形标注 630789"/>
          <p:cNvSpPr/>
          <p:nvPr/>
        </p:nvSpPr>
        <p:spPr>
          <a:xfrm>
            <a:off x="5436394" y="2592632"/>
            <a:ext cx="2792016" cy="1622730"/>
          </a:xfrm>
          <a:prstGeom prst="wedgeRoundRectCallout">
            <a:avLst>
              <a:gd name="adj1" fmla="val -82278"/>
              <a:gd name="adj2" fmla="val -583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也称缆式热电偶，它是将热电偶丝与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电熔氧化镁绝缘物熔铸在一起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，外套不锈钢管等。热电偶耐高压、反应时间短、坚固耐用 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9092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3" name="灯片编号占位符 4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89094" name="标题 629761"/>
          <p:cNvSpPr>
            <a:spLocks noGrp="1"/>
          </p:cNvSpPr>
          <p:nvPr>
            <p:ph type="title"/>
          </p:nvPr>
        </p:nvSpPr>
        <p:spPr>
          <a:xfrm>
            <a:off x="2033588" y="1507331"/>
            <a:ext cx="5250656" cy="395288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</a:rPr>
              <a:t>热电偶传感器的结构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0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0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079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631809"/>
          <p:cNvSpPr>
            <a:spLocks noGrp="1"/>
          </p:cNvSpPr>
          <p:nvPr>
            <p:ph type="title"/>
          </p:nvPr>
        </p:nvSpPr>
        <p:spPr>
          <a:xfrm>
            <a:off x="2807494" y="1853804"/>
            <a:ext cx="3812381" cy="384572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铠装热电偶外形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90115" name="文本框 631813"/>
          <p:cNvSpPr txBox="1"/>
          <p:nvPr/>
        </p:nvSpPr>
        <p:spPr>
          <a:xfrm>
            <a:off x="1818085" y="5535216"/>
            <a:ext cx="1350169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zh-CN" sz="135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2972" y="4629150"/>
            <a:ext cx="2468880" cy="321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</a:rPr>
              <a:t>薄壁金属保护套管（铠体）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90117" name="日期占位符 7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18" name="灯片编号占位符 8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90119" name="组合 4"/>
          <p:cNvGrpSpPr/>
          <p:nvPr/>
        </p:nvGrpSpPr>
        <p:grpSpPr>
          <a:xfrm>
            <a:off x="2808685" y="2507456"/>
            <a:ext cx="2437209" cy="1980010"/>
            <a:chOff x="3744913" y="2200275"/>
            <a:chExt cx="3249612" cy="2640013"/>
          </a:xfrm>
        </p:grpSpPr>
        <p:pic>
          <p:nvPicPr>
            <p:cNvPr id="90120" name="图片 3" descr="adad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4913" y="2200275"/>
              <a:ext cx="3249612" cy="26400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0121" name="TextBox 2"/>
            <p:cNvSpPr txBox="1"/>
            <p:nvPr/>
          </p:nvSpPr>
          <p:spPr>
            <a:xfrm>
              <a:off x="4545008" y="3104782"/>
              <a:ext cx="1172480" cy="8602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200" dirty="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铠装型热电偶可长达上百米</a:t>
              </a:r>
              <a:endPara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632833"/>
          <p:cNvSpPr>
            <a:spLocks noGrp="1"/>
          </p:cNvSpPr>
          <p:nvPr>
            <p:ph type="title"/>
          </p:nvPr>
        </p:nvSpPr>
        <p:spPr>
          <a:xfrm>
            <a:off x="2183606" y="1685925"/>
            <a:ext cx="4432697" cy="395288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薄膜热电偶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pic>
        <p:nvPicPr>
          <p:cNvPr id="91144" name="图片 63283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6335" y="1911985"/>
            <a:ext cx="2747010" cy="159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2838" name="圆角矩形标注 632837"/>
          <p:cNvSpPr/>
          <p:nvPr/>
        </p:nvSpPr>
        <p:spPr>
          <a:xfrm>
            <a:off x="1212056" y="2333459"/>
            <a:ext cx="2874169" cy="1192149"/>
          </a:xfrm>
          <a:prstGeom prst="wedgeRoundRectCallout">
            <a:avLst>
              <a:gd name="adj1" fmla="val 78134"/>
              <a:gd name="adj2" fmla="val 17750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用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真空镀膜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技术等方法，将热电偶材料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沉积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在绝缘片表面而构成的热电偶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32839" name="横卷形 632838"/>
          <p:cNvSpPr/>
          <p:nvPr/>
        </p:nvSpPr>
        <p:spPr>
          <a:xfrm>
            <a:off x="345281" y="4030207"/>
            <a:ext cx="8437960" cy="1378861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bIns="35100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薄膜热电偶：测量范围为</a:t>
            </a:r>
            <a:r>
              <a:rPr lang="en-US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-200～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500℃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，热电极材料多采用铜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康铜、镍铬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铜、镍铬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镍硅等，用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云母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作绝缘基片，主要适用于各种表面温度的测量。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当测量范围为</a:t>
            </a:r>
            <a:r>
              <a:rPr lang="en-US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500～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1800℃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时，热电极材料多用镍铬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镍硅、铂铑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铂等，用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陶瓷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做基片。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91142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43" name="灯片编号占位符 4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28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2838" grpId="0" bldLvl="0" animBg="1"/>
      <p:bldP spid="6328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3570" name="矩形 493569"/>
          <p:cNvSpPr/>
          <p:nvPr/>
        </p:nvSpPr>
        <p:spPr>
          <a:xfrm>
            <a:off x="632222" y="2895600"/>
            <a:ext cx="8154590" cy="6715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另外，根据热电偶的测温原理，热电偶回路的热电势只与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和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热端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温度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有关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:</a:t>
            </a:r>
            <a:endParaRPr lang="en-US" altLang="zh-CN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92163" name="标题 493570"/>
          <p:cNvSpPr>
            <a:spLocks noGrp="1"/>
          </p:cNvSpPr>
          <p:nvPr>
            <p:ph type="title"/>
          </p:nvPr>
        </p:nvSpPr>
        <p:spPr>
          <a:xfrm>
            <a:off x="1871663" y="1483519"/>
            <a:ext cx="5347097" cy="539354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热电偶冷端温度补偿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23555" name="文本占位符 493571"/>
          <p:cNvSpPr>
            <a:spLocks noGrp="1"/>
          </p:cNvSpPr>
          <p:nvPr>
            <p:ph type="body" sz="half" idx="1"/>
          </p:nvPr>
        </p:nvSpPr>
        <p:spPr>
          <a:xfrm>
            <a:off x="632222" y="2100263"/>
            <a:ext cx="8092678" cy="702469"/>
          </a:xfrm>
        </p:spPr>
        <p:txBody>
          <a:bodyPr vert="horz" wrap="square" lIns="68580" tIns="34290" rIns="68580" bIns="34290" anchor="t" anchorCtr="0"/>
          <a:p>
            <a:pPr algn="just" eaLnBrk="1" hangingPunct="1">
              <a:lnSpc>
                <a:spcPct val="120000"/>
              </a:lnSpc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800" dirty="0">
                <a:latin typeface="黑体" panose="02010609060101010101" pitchFamily="49" charset="-122"/>
              </a:rPr>
              <a:t>由于热电偶的分度表是在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冷端温度为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latin typeface="黑体" panose="02010609060101010101" pitchFamily="49" charset="-122"/>
              </a:rPr>
              <a:t>时测得的，如果冷端温度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不为零</a:t>
            </a:r>
            <a:r>
              <a:rPr lang="zh-CN" altLang="en-US" sz="1800" dirty="0">
                <a:latin typeface="黑体" panose="02010609060101010101" pitchFamily="49" charset="-122"/>
              </a:rPr>
              <a:t>，测得的热电势就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不能</a:t>
            </a:r>
            <a:r>
              <a:rPr lang="zh-CN" altLang="en-US" sz="1800" dirty="0">
                <a:latin typeface="黑体" panose="02010609060101010101" pitchFamily="49" charset="-122"/>
              </a:rPr>
              <a:t>直接去查相应的分度表。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graphicFrame>
        <p:nvGraphicFramePr>
          <p:cNvPr id="493577" name="内容占位符 493576"/>
          <p:cNvGraphicFramePr>
            <a:graphicFrameLocks noGrp="1" noChangeAspect="1"/>
          </p:cNvGraphicFramePr>
          <p:nvPr>
            <p:ph sz="half" idx="2"/>
          </p:nvPr>
        </p:nvGraphicFramePr>
        <p:xfrm>
          <a:off x="2033588" y="3536156"/>
          <a:ext cx="505182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2781300" imgH="228600" progId="Equation.DSMT4">
                  <p:embed/>
                </p:oleObj>
              </mc:Choice>
              <mc:Fallback>
                <p:oleObj name="" r:id="rId1" imgW="2781300" imgH="228600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2033588" y="3536156"/>
                        <a:ext cx="5051822" cy="433388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3579" name="矩形 493578"/>
          <p:cNvSpPr/>
          <p:nvPr/>
        </p:nvSpPr>
        <p:spPr>
          <a:xfrm>
            <a:off x="632222" y="4138613"/>
            <a:ext cx="8091488" cy="1273969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当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温度保持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不变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时，热电势才与测量端温度成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单值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对应关系。但在实际测量时，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冷端温度常随环境温度变化而变化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solidFill>
                  <a:srgbClr val="FF0066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不能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保持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恒定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，因而会产生测量误差。为了消除或补偿冷端温度的影响，常常要进行冷端温度补偿。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92167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92168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639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569" y="2895600"/>
            <a:ext cx="4805363" cy="30932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3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3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570" grpId="0"/>
      <p:bldP spid="23555" grpId="0" build="p"/>
      <p:bldP spid="4935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标题 494593"/>
          <p:cNvSpPr>
            <a:spLocks noGrp="1"/>
          </p:cNvSpPr>
          <p:nvPr>
            <p:ph type="title" idx="4294967295"/>
          </p:nvPr>
        </p:nvSpPr>
        <p:spPr>
          <a:xfrm>
            <a:off x="1871663" y="1537097"/>
            <a:ext cx="5292329" cy="539353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1. 0℃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冷端恒温法（冰浴法）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24578" name="文本占位符 494594"/>
          <p:cNvSpPr>
            <a:spLocks noGrp="1"/>
          </p:cNvSpPr>
          <p:nvPr>
            <p:ph idx="1"/>
          </p:nvPr>
        </p:nvSpPr>
        <p:spPr>
          <a:xfrm>
            <a:off x="794147" y="2077641"/>
            <a:ext cx="7656909" cy="972740"/>
          </a:xfrm>
        </p:spPr>
        <p:txBody>
          <a:bodyPr vert="horz" wrap="square" lIns="68580" tIns="34290" rIns="68580" bIns="34290" anchor="t" anchorCtr="0"/>
          <a:p>
            <a:pPr algn="just" eaLnBrk="1" hangingPunct="1">
              <a:lnSpc>
                <a:spcPct val="150000"/>
              </a:lnSpc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将热电偶的冷端置于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latin typeface="黑体" panose="02010609060101010101" pitchFamily="49" charset="-122"/>
              </a:rPr>
              <a:t>的恒温器内，保持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latin typeface="黑体" panose="02010609060101010101" pitchFamily="49" charset="-122"/>
              </a:rPr>
              <a:t>=0℃</a:t>
            </a:r>
            <a:r>
              <a:rPr lang="zh-CN" altLang="en-US" sz="1800" dirty="0">
                <a:latin typeface="黑体" panose="02010609060101010101" pitchFamily="49" charset="-122"/>
              </a:rPr>
              <a:t>。此时测得的热电势可以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准确</a:t>
            </a:r>
            <a:r>
              <a:rPr lang="zh-CN" altLang="en-US" sz="1800" dirty="0">
                <a:latin typeface="黑体" panose="02010609060101010101" pitchFamily="49" charset="-122"/>
              </a:rPr>
              <a:t>的反映热端温度变化的大小，直接查对应的热电偶分度表即可得知热端温度的大小。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494599" name="矩形标注 494598"/>
          <p:cNvSpPr/>
          <p:nvPr/>
        </p:nvSpPr>
        <p:spPr>
          <a:xfrm>
            <a:off x="5219700" y="3465473"/>
            <a:ext cx="2843213" cy="1118870"/>
          </a:xfrm>
          <a:custGeom>
            <a:avLst/>
            <a:gdLst>
              <a:gd name="connsiteX0" fmla="*/ 1499 w 5356"/>
              <a:gd name="connsiteY0" fmla="*/ 0 h 1452"/>
              <a:gd name="connsiteX1" fmla="*/ 3749 w 5356"/>
              <a:gd name="connsiteY1" fmla="*/ 0 h 1452"/>
              <a:gd name="connsiteX2" fmla="*/ 3749 w 5356"/>
              <a:gd name="connsiteY2" fmla="*/ 0 h 1452"/>
              <a:gd name="connsiteX3" fmla="*/ 4714 w 5356"/>
              <a:gd name="connsiteY3" fmla="*/ 0 h 1452"/>
              <a:gd name="connsiteX4" fmla="*/ 5356 w 5356"/>
              <a:gd name="connsiteY4" fmla="*/ 0 h 1452"/>
              <a:gd name="connsiteX5" fmla="*/ 5356 w 5356"/>
              <a:gd name="connsiteY5" fmla="*/ 847 h 1452"/>
              <a:gd name="connsiteX6" fmla="*/ 5356 w 5356"/>
              <a:gd name="connsiteY6" fmla="*/ 847 h 1452"/>
              <a:gd name="connsiteX7" fmla="*/ 5356 w 5356"/>
              <a:gd name="connsiteY7" fmla="*/ 1210 h 1452"/>
              <a:gd name="connsiteX8" fmla="*/ 5356 w 5356"/>
              <a:gd name="connsiteY8" fmla="*/ 1452 h 1452"/>
              <a:gd name="connsiteX9" fmla="*/ 4714 w 5356"/>
              <a:gd name="connsiteY9" fmla="*/ 1452 h 1452"/>
              <a:gd name="connsiteX10" fmla="*/ 3749 w 5356"/>
              <a:gd name="connsiteY10" fmla="*/ 1452 h 1452"/>
              <a:gd name="connsiteX11" fmla="*/ 1499 w 5356"/>
              <a:gd name="connsiteY11" fmla="*/ 1452 h 1452"/>
              <a:gd name="connsiteX12" fmla="*/ 1499 w 5356"/>
              <a:gd name="connsiteY12" fmla="*/ 1210 h 1452"/>
              <a:gd name="connsiteX13" fmla="*/ 0 w 5356"/>
              <a:gd name="connsiteY13" fmla="*/ 1084 h 1452"/>
              <a:gd name="connsiteX14" fmla="*/ 1499 w 5356"/>
              <a:gd name="connsiteY14" fmla="*/ 847 h 1452"/>
              <a:gd name="connsiteX15" fmla="*/ 1490 w 5356"/>
              <a:gd name="connsiteY15" fmla="*/ 461 h 1452"/>
              <a:gd name="connsiteX16" fmla="*/ 1499 w 5356"/>
              <a:gd name="connsiteY16" fmla="*/ 0 h 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56" h="1452">
                <a:moveTo>
                  <a:pt x="1499" y="0"/>
                </a:moveTo>
                <a:lnTo>
                  <a:pt x="3749" y="0"/>
                </a:lnTo>
                <a:lnTo>
                  <a:pt x="3749" y="0"/>
                </a:lnTo>
                <a:lnTo>
                  <a:pt x="4714" y="0"/>
                </a:lnTo>
                <a:lnTo>
                  <a:pt x="5356" y="0"/>
                </a:lnTo>
                <a:lnTo>
                  <a:pt x="5356" y="847"/>
                </a:lnTo>
                <a:lnTo>
                  <a:pt x="5356" y="847"/>
                </a:lnTo>
                <a:lnTo>
                  <a:pt x="5356" y="1210"/>
                </a:lnTo>
                <a:lnTo>
                  <a:pt x="5356" y="1452"/>
                </a:lnTo>
                <a:lnTo>
                  <a:pt x="4714" y="1452"/>
                </a:lnTo>
                <a:lnTo>
                  <a:pt x="3749" y="1452"/>
                </a:lnTo>
                <a:lnTo>
                  <a:pt x="1499" y="1452"/>
                </a:lnTo>
                <a:lnTo>
                  <a:pt x="1499" y="1210"/>
                </a:lnTo>
                <a:lnTo>
                  <a:pt x="0" y="1084"/>
                </a:lnTo>
                <a:lnTo>
                  <a:pt x="1499" y="847"/>
                </a:lnTo>
                <a:lnTo>
                  <a:pt x="1490" y="461"/>
                </a:lnTo>
                <a:lnTo>
                  <a:pt x="1499" y="0"/>
                </a:lnTo>
                <a:close/>
              </a:path>
            </a:pathLst>
          </a:cu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在冰瓶中，冰水混合    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物的温度能较长时间  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的保持在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0 ℃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不变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3189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190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 descr="u=3247188332,3721367859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738" y="3624263"/>
            <a:ext cx="1729979" cy="13704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0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302794"/>
            <a:ext cx="1696641" cy="18680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  <p:bldP spid="49459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Picture 13" descr="C:\Users\DELL\AppData\Roaming\Tencent\Users\395884768\TIM\WinTemp\RichOle\C@RTWZ8SJ%ZCAS791)T[`)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194" y="1322785"/>
            <a:ext cx="6687741" cy="43493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212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5435" y="4124325"/>
            <a:ext cx="461963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714750" y="2294335"/>
            <a:ext cx="0" cy="182999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1963341" y="4213622"/>
            <a:ext cx="1494235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标题 495618"/>
          <p:cNvSpPr>
            <a:spLocks noGrp="1"/>
          </p:cNvSpPr>
          <p:nvPr>
            <p:ph type="title" idx="4294967295"/>
          </p:nvPr>
        </p:nvSpPr>
        <p:spPr>
          <a:xfrm>
            <a:off x="2674144" y="1464469"/>
            <a:ext cx="3688556" cy="354806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冰浴法接线图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grpSp>
        <p:nvGrpSpPr>
          <p:cNvPr id="26626" name="组合 495631"/>
          <p:cNvGrpSpPr/>
          <p:nvPr/>
        </p:nvGrpSpPr>
        <p:grpSpPr>
          <a:xfrm>
            <a:off x="2080022" y="1790700"/>
            <a:ext cx="5509022" cy="3328988"/>
            <a:chOff x="787" y="784"/>
            <a:chExt cx="4627" cy="2796"/>
          </a:xfrm>
        </p:grpSpPr>
        <p:pic>
          <p:nvPicPr>
            <p:cNvPr id="95238" name="图片 4956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93" y="1117"/>
              <a:ext cx="4263" cy="24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线形标注 1 495621"/>
            <p:cNvSpPr/>
            <p:nvPr/>
          </p:nvSpPr>
          <p:spPr>
            <a:xfrm>
              <a:off x="1882" y="2919"/>
              <a:ext cx="576" cy="591"/>
            </a:xfrm>
            <a:prstGeom prst="borderCallout1">
              <a:avLst>
                <a:gd name="adj1" fmla="val 18750"/>
                <a:gd name="adj2" fmla="val -8333"/>
                <a:gd name="adj3" fmla="val 57292"/>
                <a:gd name="adj4" fmla="val -71009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被测流体管道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29" name="线形标注 1 495622"/>
            <p:cNvSpPr/>
            <p:nvPr/>
          </p:nvSpPr>
          <p:spPr>
            <a:xfrm>
              <a:off x="1927" y="2582"/>
              <a:ext cx="590" cy="242"/>
            </a:xfrm>
            <a:prstGeom prst="borderCallout1">
              <a:avLst>
                <a:gd name="adj1" fmla="val 26472"/>
                <a:gd name="adj2" fmla="val -8134"/>
                <a:gd name="adj3" fmla="val 136028"/>
                <a:gd name="adj4" fmla="val -81356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热电偶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0" name="线形标注 1 495623"/>
            <p:cNvSpPr/>
            <p:nvPr/>
          </p:nvSpPr>
          <p:spPr>
            <a:xfrm>
              <a:off x="787" y="784"/>
              <a:ext cx="576" cy="417"/>
            </a:xfrm>
            <a:prstGeom prst="borderCallout1">
              <a:avLst>
                <a:gd name="adj1" fmla="val 30380"/>
                <a:gd name="adj2" fmla="val 108333"/>
                <a:gd name="adj3" fmla="val 161602"/>
                <a:gd name="adj4" fmla="val 175870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接线盒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1" name="线形标注 1 495624"/>
            <p:cNvSpPr/>
            <p:nvPr/>
          </p:nvSpPr>
          <p:spPr>
            <a:xfrm>
              <a:off x="1831" y="949"/>
              <a:ext cx="899" cy="242"/>
            </a:xfrm>
            <a:prstGeom prst="borderCallout1">
              <a:avLst>
                <a:gd name="adj1" fmla="val 26472"/>
                <a:gd name="adj2" fmla="val 105338"/>
                <a:gd name="adj3" fmla="val 254778"/>
                <a:gd name="adj4" fmla="val 108343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补偿导线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2" name="线形标注 1 495625"/>
            <p:cNvSpPr/>
            <p:nvPr/>
          </p:nvSpPr>
          <p:spPr>
            <a:xfrm>
              <a:off x="3101" y="1167"/>
              <a:ext cx="712" cy="242"/>
            </a:xfrm>
            <a:prstGeom prst="borderCallout1">
              <a:avLst>
                <a:gd name="adj1" fmla="val 30380"/>
                <a:gd name="adj2" fmla="val 106741"/>
                <a:gd name="adj3" fmla="val 181014"/>
                <a:gd name="adj4" fmla="val 148875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铜导线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3" name="线形标注 1 495626"/>
            <p:cNvSpPr/>
            <p:nvPr/>
          </p:nvSpPr>
          <p:spPr>
            <a:xfrm>
              <a:off x="3963" y="1021"/>
              <a:ext cx="675" cy="242"/>
            </a:xfrm>
            <a:prstGeom prst="borderCallout1">
              <a:avLst>
                <a:gd name="adj1" fmla="val 30380"/>
                <a:gd name="adj2" fmla="val 107111"/>
                <a:gd name="adj3" fmla="val 239662"/>
                <a:gd name="adj4" fmla="val 117926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毫伏表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4" name="线形标注 1 495627"/>
            <p:cNvSpPr/>
            <p:nvPr/>
          </p:nvSpPr>
          <p:spPr>
            <a:xfrm>
              <a:off x="4507" y="2020"/>
              <a:ext cx="440" cy="417"/>
            </a:xfrm>
            <a:prstGeom prst="borderCallout1">
              <a:avLst>
                <a:gd name="adj1" fmla="val 31718"/>
                <a:gd name="adj2" fmla="val -10907"/>
                <a:gd name="adj3" fmla="val 81940"/>
                <a:gd name="adj4" fmla="val -74319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冰瓶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5" name="线形标注 1 495628"/>
            <p:cNvSpPr/>
            <p:nvPr/>
          </p:nvSpPr>
          <p:spPr>
            <a:xfrm>
              <a:off x="4824" y="2428"/>
              <a:ext cx="590" cy="417"/>
            </a:xfrm>
            <a:prstGeom prst="borderCallout1">
              <a:avLst>
                <a:gd name="adj1" fmla="val 17648"/>
                <a:gd name="adj2" fmla="val -8134"/>
                <a:gd name="adj3" fmla="val 28431"/>
                <a:gd name="adj4" fmla="val -102204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冰水混合物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6" name="线形标注 1 495629"/>
            <p:cNvSpPr/>
            <p:nvPr/>
          </p:nvSpPr>
          <p:spPr>
            <a:xfrm>
              <a:off x="4507" y="2928"/>
              <a:ext cx="590" cy="242"/>
            </a:xfrm>
            <a:prstGeom prst="borderCallout1">
              <a:avLst>
                <a:gd name="adj1" fmla="val 30380"/>
                <a:gd name="adj2" fmla="val -8134"/>
                <a:gd name="adj3" fmla="val -127847"/>
                <a:gd name="adj4" fmla="val -122713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试管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7" name="线形标注 1 495630"/>
            <p:cNvSpPr/>
            <p:nvPr/>
          </p:nvSpPr>
          <p:spPr>
            <a:xfrm>
              <a:off x="4332" y="3336"/>
              <a:ext cx="816" cy="242"/>
            </a:xfrm>
            <a:prstGeom prst="borderCallout1">
              <a:avLst>
                <a:gd name="adj1" fmla="val 30380"/>
                <a:gd name="adj2" fmla="val -5884"/>
                <a:gd name="adj3" fmla="val -65824"/>
                <a:gd name="adj4" fmla="val -12745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新的冷端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5236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237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426" name="标题 615425"/>
          <p:cNvSpPr>
            <a:spLocks noGrp="1"/>
          </p:cNvSpPr>
          <p:nvPr>
            <p:ph type="title"/>
          </p:nvPr>
        </p:nvSpPr>
        <p:spPr>
          <a:xfrm>
            <a:off x="1871663" y="1432322"/>
            <a:ext cx="5345906" cy="525065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热电偶温度传感器的工作原理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15427" name="文本占位符 615426"/>
          <p:cNvSpPr>
            <a:spLocks noGrp="1"/>
          </p:cNvSpPr>
          <p:nvPr>
            <p:ph type="body" sz="half" idx="1"/>
          </p:nvPr>
        </p:nvSpPr>
        <p:spPr>
          <a:xfrm>
            <a:off x="672704" y="1916906"/>
            <a:ext cx="8010525" cy="1512094"/>
          </a:xfrm>
        </p:spPr>
        <p:txBody>
          <a:bodyPr vert="horz" wrap="square" lIns="68580" tIns="34290" rIns="68580" bIns="3429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1. 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热电效应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 两种不同材料的导体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A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和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B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组成一个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闭合电路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时，若两接点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温度不同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，则在该电路中会产生电动势，这种现象称为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热电效应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。该电动势称为热电动势。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Ø"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68613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灯片编号占位符 4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6872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579" y="3396854"/>
            <a:ext cx="3904059" cy="1550194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5868591" y="3644504"/>
            <a:ext cx="1079897" cy="4869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948488" y="3395663"/>
            <a:ext cx="102631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热电偶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2574131" y="3583781"/>
            <a:ext cx="809625" cy="3583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2574131" y="3583781"/>
            <a:ext cx="701279" cy="7631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96641" y="3395663"/>
            <a:ext cx="102512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热电极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2519363" y="4238625"/>
            <a:ext cx="406004" cy="3786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439466" y="4617244"/>
            <a:ext cx="16204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热端（测量端）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 flipV="1">
            <a:off x="6299597" y="4238625"/>
            <a:ext cx="163116" cy="3786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37672" y="4617244"/>
            <a:ext cx="16204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冷端（参考端）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4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7">
                                            <p:txEl>
                                              <p:charRg st="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5427">
                                            <p:txEl>
                                              <p:charRg st="8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26" grpId="0"/>
      <p:bldP spid="615427" grpId="0" build="p"/>
      <p:bldP spid="4" grpId="0"/>
      <p:bldP spid="19" grpId="0"/>
      <p:bldP spid="25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496642"/>
          <p:cNvSpPr>
            <a:spLocks noGrp="1"/>
          </p:cNvSpPr>
          <p:nvPr>
            <p:ph type="title"/>
          </p:nvPr>
        </p:nvSpPr>
        <p:spPr>
          <a:xfrm>
            <a:off x="2703910" y="1400175"/>
            <a:ext cx="3729038" cy="344091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冷端恒温法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496644" name="内容占位符 49664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68179" y="4697016"/>
          <a:ext cx="291822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955800" imgH="228600" progId="Equation.DSMT4">
                  <p:embed/>
                </p:oleObj>
              </mc:Choice>
              <mc:Fallback>
                <p:oleObj name="" r:id="rId1" imgW="1955800" imgH="2286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2568179" y="4697016"/>
                        <a:ext cx="2918222" cy="352425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文本占位符 496648"/>
          <p:cNvSpPr>
            <a:spLocks noGrp="1"/>
          </p:cNvSpPr>
          <p:nvPr>
            <p:ph type="body" sz="half" idx="1"/>
          </p:nvPr>
        </p:nvSpPr>
        <p:spPr>
          <a:xfrm>
            <a:off x="516731" y="1916906"/>
            <a:ext cx="6049566" cy="899160"/>
          </a:xfrm>
        </p:spPr>
        <p:txBody>
          <a:bodyPr vert="horz" wrap="square" lIns="68580" tIns="34290" rIns="68580" bIns="34290" numCol="1" anchor="t" anchorCtr="0" compatLnSpc="1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当热电偶的冷端温度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t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0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≠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0℃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时，测得的热电动势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  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E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AB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t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，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t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0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）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≠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E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AB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t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，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0℃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）。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496650" name="矩形 496649"/>
          <p:cNvSpPr/>
          <p:nvPr/>
        </p:nvSpPr>
        <p:spPr>
          <a:xfrm>
            <a:off x="516731" y="2801541"/>
            <a:ext cx="6902054" cy="411956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若冷端温度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 &gt;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，则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E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AB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 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）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＜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E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AB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 ℃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）。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496651" name="矩形 496650"/>
          <p:cNvSpPr/>
          <p:nvPr/>
        </p:nvSpPr>
        <p:spPr>
          <a:xfrm>
            <a:off x="516731" y="3284935"/>
            <a:ext cx="7884319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将冷端置于其他恒温器内，使之保持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温度恒定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，避免由于环境温度的波动而引入误差。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496652" name="矩形 496651"/>
          <p:cNvSpPr/>
          <p:nvPr/>
        </p:nvSpPr>
        <p:spPr>
          <a:xfrm>
            <a:off x="516731" y="4151710"/>
            <a:ext cx="7717631" cy="411956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利用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中间温度定律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即可求出测量端相对于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的热电势。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96264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96265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2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4">
                                            <p:txEl>
                                              <p:charRg st="24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4">
                                            <p:txEl>
                                              <p:charRg st="2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4">
                                            <p:txEl>
                                              <p:charRg st="2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6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6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uild="p"/>
      <p:bldP spid="496650" grpId="0"/>
      <p:bldP spid="496651" grpId="0"/>
      <p:bldP spid="4966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497665"/>
          <p:cNvSpPr>
            <a:spLocks noGrp="1"/>
          </p:cNvSpPr>
          <p:nvPr>
            <p:ph type="title"/>
          </p:nvPr>
        </p:nvSpPr>
        <p:spPr>
          <a:xfrm>
            <a:off x="1925241" y="1345406"/>
            <a:ext cx="5455444" cy="411956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补偿导线法（延引电极法）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497667" name="文本占位符 497666"/>
          <p:cNvSpPr>
            <a:spLocks noGrp="1"/>
          </p:cNvSpPr>
          <p:nvPr>
            <p:ph type="body" sz="half" idx="1"/>
          </p:nvPr>
        </p:nvSpPr>
        <p:spPr>
          <a:xfrm>
            <a:off x="422672" y="1696641"/>
            <a:ext cx="8123634" cy="934085"/>
          </a:xfrm>
        </p:spPr>
        <p:txBody>
          <a:bodyPr vert="horz" wrap="square" lIns="68580" tIns="34290" rIns="68580" bIns="34290" anchor="t" anchorCtr="0">
            <a:spAutoFit/>
          </a:bodyPr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500" dirty="0">
                <a:latin typeface="黑体" panose="02010609060101010101" pitchFamily="49" charset="-122"/>
              </a:rPr>
              <a:t>实际测温时，由于热电偶的长度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有限</a:t>
            </a:r>
            <a:r>
              <a:rPr lang="zh-CN" altLang="en-US" sz="1500" dirty="0">
                <a:latin typeface="黑体" panose="02010609060101010101" pitchFamily="49" charset="-122"/>
              </a:rPr>
              <a:t>，冷端温度将直接受到被测介质温度和周围环境的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影响</a:t>
            </a:r>
            <a:r>
              <a:rPr lang="zh-CN" altLang="en-US" sz="1500" dirty="0">
                <a:latin typeface="黑体" panose="02010609060101010101" pitchFamily="49" charset="-122"/>
              </a:rPr>
              <a:t>。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500" dirty="0">
                <a:latin typeface="黑体" panose="02010609060101010101" pitchFamily="49" charset="-122"/>
              </a:rPr>
              <a:t>例如，热电偶安装在电炉壁上，电炉周围的空气温度的不稳定会影响到接线盒中的冷端的温度，造成测量误差。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sp>
        <p:nvSpPr>
          <p:cNvPr id="97284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97285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26626" name="组合 495631"/>
          <p:cNvGrpSpPr/>
          <p:nvPr/>
        </p:nvGrpSpPr>
        <p:grpSpPr>
          <a:xfrm>
            <a:off x="2543175" y="2257425"/>
            <a:ext cx="5509022" cy="3328988"/>
            <a:chOff x="787" y="784"/>
            <a:chExt cx="4627" cy="2796"/>
          </a:xfrm>
        </p:grpSpPr>
        <p:pic>
          <p:nvPicPr>
            <p:cNvPr id="97287" name="图片 4956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93" y="1117"/>
              <a:ext cx="4263" cy="24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线形标注 1 495621"/>
            <p:cNvSpPr/>
            <p:nvPr/>
          </p:nvSpPr>
          <p:spPr>
            <a:xfrm>
              <a:off x="1882" y="2919"/>
              <a:ext cx="576" cy="591"/>
            </a:xfrm>
            <a:prstGeom prst="borderCallout1">
              <a:avLst>
                <a:gd name="adj1" fmla="val 18750"/>
                <a:gd name="adj2" fmla="val -8333"/>
                <a:gd name="adj3" fmla="val 57292"/>
                <a:gd name="adj4" fmla="val -71009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被测流体管道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29" name="线形标注 1 495622"/>
            <p:cNvSpPr/>
            <p:nvPr/>
          </p:nvSpPr>
          <p:spPr>
            <a:xfrm>
              <a:off x="1927" y="2582"/>
              <a:ext cx="590" cy="242"/>
            </a:xfrm>
            <a:prstGeom prst="borderCallout1">
              <a:avLst>
                <a:gd name="adj1" fmla="val 26472"/>
                <a:gd name="adj2" fmla="val -8134"/>
                <a:gd name="adj3" fmla="val 136028"/>
                <a:gd name="adj4" fmla="val -81356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热电偶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0" name="线形标注 1 495623"/>
            <p:cNvSpPr/>
            <p:nvPr/>
          </p:nvSpPr>
          <p:spPr>
            <a:xfrm>
              <a:off x="787" y="784"/>
              <a:ext cx="576" cy="417"/>
            </a:xfrm>
            <a:prstGeom prst="borderCallout1">
              <a:avLst>
                <a:gd name="adj1" fmla="val 30380"/>
                <a:gd name="adj2" fmla="val 108333"/>
                <a:gd name="adj3" fmla="val 161602"/>
                <a:gd name="adj4" fmla="val 175870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接线盒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1" name="线形标注 1 495624"/>
            <p:cNvSpPr/>
            <p:nvPr/>
          </p:nvSpPr>
          <p:spPr>
            <a:xfrm>
              <a:off x="1831" y="949"/>
              <a:ext cx="899" cy="242"/>
            </a:xfrm>
            <a:prstGeom prst="borderCallout1">
              <a:avLst>
                <a:gd name="adj1" fmla="val 26472"/>
                <a:gd name="adj2" fmla="val 105338"/>
                <a:gd name="adj3" fmla="val 254778"/>
                <a:gd name="adj4" fmla="val 108343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补偿导线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2" name="线形标注 1 495625"/>
            <p:cNvSpPr/>
            <p:nvPr/>
          </p:nvSpPr>
          <p:spPr>
            <a:xfrm>
              <a:off x="3101" y="1167"/>
              <a:ext cx="712" cy="242"/>
            </a:xfrm>
            <a:prstGeom prst="borderCallout1">
              <a:avLst>
                <a:gd name="adj1" fmla="val 30380"/>
                <a:gd name="adj2" fmla="val 106741"/>
                <a:gd name="adj3" fmla="val 181014"/>
                <a:gd name="adj4" fmla="val 148875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铜导线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3" name="线形标注 1 495626"/>
            <p:cNvSpPr/>
            <p:nvPr/>
          </p:nvSpPr>
          <p:spPr>
            <a:xfrm>
              <a:off x="3963" y="1021"/>
              <a:ext cx="675" cy="242"/>
            </a:xfrm>
            <a:prstGeom prst="borderCallout1">
              <a:avLst>
                <a:gd name="adj1" fmla="val 30380"/>
                <a:gd name="adj2" fmla="val 107111"/>
                <a:gd name="adj3" fmla="val 239662"/>
                <a:gd name="adj4" fmla="val 117926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毫伏表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4" name="线形标注 1 495627"/>
            <p:cNvSpPr/>
            <p:nvPr/>
          </p:nvSpPr>
          <p:spPr>
            <a:xfrm>
              <a:off x="4507" y="2020"/>
              <a:ext cx="440" cy="417"/>
            </a:xfrm>
            <a:prstGeom prst="borderCallout1">
              <a:avLst>
                <a:gd name="adj1" fmla="val 31718"/>
                <a:gd name="adj2" fmla="val -10907"/>
                <a:gd name="adj3" fmla="val 81940"/>
                <a:gd name="adj4" fmla="val -74319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冰瓶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5" name="线形标注 1 495628"/>
            <p:cNvSpPr/>
            <p:nvPr/>
          </p:nvSpPr>
          <p:spPr>
            <a:xfrm>
              <a:off x="4824" y="2428"/>
              <a:ext cx="590" cy="417"/>
            </a:xfrm>
            <a:prstGeom prst="borderCallout1">
              <a:avLst>
                <a:gd name="adj1" fmla="val 17648"/>
                <a:gd name="adj2" fmla="val -8134"/>
                <a:gd name="adj3" fmla="val 28431"/>
                <a:gd name="adj4" fmla="val -102204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冰水混合物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6" name="线形标注 1 495629"/>
            <p:cNvSpPr/>
            <p:nvPr/>
          </p:nvSpPr>
          <p:spPr>
            <a:xfrm>
              <a:off x="4507" y="2928"/>
              <a:ext cx="590" cy="242"/>
            </a:xfrm>
            <a:prstGeom prst="borderCallout1">
              <a:avLst>
                <a:gd name="adj1" fmla="val 30380"/>
                <a:gd name="adj2" fmla="val -8134"/>
                <a:gd name="adj3" fmla="val -127847"/>
                <a:gd name="adj4" fmla="val -122713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试管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637" name="线形标注 1 495630"/>
            <p:cNvSpPr/>
            <p:nvPr/>
          </p:nvSpPr>
          <p:spPr>
            <a:xfrm>
              <a:off x="4332" y="3336"/>
              <a:ext cx="816" cy="242"/>
            </a:xfrm>
            <a:prstGeom prst="borderCallout1">
              <a:avLst>
                <a:gd name="adj1" fmla="val 30380"/>
                <a:gd name="adj2" fmla="val -5884"/>
                <a:gd name="adj3" fmla="val -65824"/>
                <a:gd name="adj4" fmla="val -12745"/>
              </a:avLst>
            </a:prstGeom>
            <a:solidFill>
              <a:srgbClr val="CCECFF"/>
            </a:solidFill>
            <a:ln w="9525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新的冷端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766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766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766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>
                                            <p:txEl>
                                              <p:charRg st="4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7667">
                                            <p:txEl>
                                              <p:charRg st="42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7667">
                                            <p:txEl>
                                              <p:charRg st="4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7667">
                                            <p:txEl>
                                              <p:charRg st="4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标题 601089"/>
          <p:cNvSpPr>
            <a:spLocks noGrp="1"/>
          </p:cNvSpPr>
          <p:nvPr>
            <p:ph type="title"/>
          </p:nvPr>
        </p:nvSpPr>
        <p:spPr>
          <a:xfrm>
            <a:off x="1925241" y="1395413"/>
            <a:ext cx="5238750" cy="411956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补偿导线法（延引电极法）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98313" name="对象 601092"/>
          <p:cNvGraphicFramePr>
            <a:graphicFrameLocks noChangeAspect="1"/>
          </p:cNvGraphicFramePr>
          <p:nvPr/>
        </p:nvGraphicFramePr>
        <p:xfrm>
          <a:off x="5369560" y="1932305"/>
          <a:ext cx="2755265" cy="1330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345170" imgH="4087495" progId="Visio.Drawing.11">
                  <p:embed/>
                </p:oleObj>
              </mc:Choice>
              <mc:Fallback>
                <p:oleObj name="" r:id="rId1" imgW="8345170" imgH="4087495" progId="Visio.Drawing.11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69560" y="1932305"/>
                        <a:ext cx="2755265" cy="1330960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1095" name="内容占位符 601094"/>
          <p:cNvGraphicFramePr>
            <a:graphicFrameLocks noGrp="1" noChangeAspect="1"/>
          </p:cNvGraphicFramePr>
          <p:nvPr>
            <p:ph sz="half" idx="2"/>
          </p:nvPr>
        </p:nvGraphicFramePr>
        <p:xfrm>
          <a:off x="5423297" y="4145756"/>
          <a:ext cx="2672953" cy="511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193800" imgH="228600" progId="Equation.DSMT4">
                  <p:embed/>
                </p:oleObj>
              </mc:Choice>
              <mc:Fallback>
                <p:oleObj name="" r:id="rId3" imgW="1193800" imgH="228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5423297" y="4145756"/>
                        <a:ext cx="2672953" cy="511969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矩形 601095"/>
          <p:cNvSpPr/>
          <p:nvPr/>
        </p:nvSpPr>
        <p:spPr>
          <a:xfrm>
            <a:off x="604838" y="2078831"/>
            <a:ext cx="4525566" cy="2999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为了使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冷端不受测量端温度的影响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，可将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热电偶加长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，但同时也增加了测量费用。所以一般采用在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一定温度范围内（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100℃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）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与热电偶热电特性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相近且廉价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的材料代替热电偶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来延长热电极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，这种导线称为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补偿导线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，这种方法称为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补偿导线法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。如图所示。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A′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B′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为补偿导线。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01097" name="圆角矩形标注 601096"/>
          <p:cNvSpPr/>
          <p:nvPr/>
        </p:nvSpPr>
        <p:spPr>
          <a:xfrm>
            <a:off x="5747147" y="4942545"/>
            <a:ext cx="1240631" cy="548357"/>
          </a:xfrm>
          <a:prstGeom prst="wedgeRoundRectCallout">
            <a:avLst>
              <a:gd name="adj1" fmla="val 41653"/>
              <a:gd name="adj2" fmla="val -99199"/>
              <a:gd name="adj3" fmla="val 16667"/>
            </a:avLst>
          </a:prstGeom>
          <a:solidFill>
            <a:srgbClr val="CCECFF"/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根据补偿导线的定义有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311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98312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1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1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60109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498689"/>
          <p:cNvSpPr>
            <a:spLocks noGrp="1"/>
          </p:cNvSpPr>
          <p:nvPr>
            <p:ph type="title" idx="4294967295"/>
          </p:nvPr>
        </p:nvSpPr>
        <p:spPr>
          <a:xfrm>
            <a:off x="2538413" y="1409700"/>
            <a:ext cx="4101704" cy="354806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热电偶补偿导线的作用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30722" name="文本占位符 498690"/>
          <p:cNvSpPr>
            <a:spLocks noGrp="1"/>
          </p:cNvSpPr>
          <p:nvPr>
            <p:ph idx="1"/>
          </p:nvPr>
        </p:nvSpPr>
        <p:spPr>
          <a:xfrm>
            <a:off x="376238" y="2022872"/>
            <a:ext cx="8322469" cy="1453515"/>
          </a:xfrm>
        </p:spPr>
        <p:txBody>
          <a:bodyPr vert="horz" wrap="square" lIns="68580" tIns="34290" rIns="68580" bIns="34290" anchor="t" anchorCtr="0">
            <a:spAutoFit/>
          </a:bodyPr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补偿导线在温度</a:t>
            </a:r>
            <a:r>
              <a:rPr lang="en-US" altLang="zh-CN" sz="1800" dirty="0">
                <a:latin typeface="黑体" panose="02010609060101010101" pitchFamily="49" charset="-122"/>
              </a:rPr>
              <a:t>(t′</a:t>
            </a:r>
            <a:r>
              <a:rPr lang="zh-CN" altLang="en-US" sz="1800" dirty="0">
                <a:latin typeface="黑体" panose="02010609060101010101" pitchFamily="49" charset="-122"/>
              </a:rPr>
              <a:t>，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latin typeface="黑体" panose="02010609060101010101" pitchFamily="49" charset="-122"/>
              </a:rPr>
              <a:t>)</a:t>
            </a:r>
            <a:r>
              <a:rPr lang="zh-CN" altLang="en-US" sz="1800" dirty="0">
                <a:latin typeface="黑体" panose="02010609060101010101" pitchFamily="49" charset="-122"/>
              </a:rPr>
              <a:t>范围内与热电偶作用是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一样</a:t>
            </a:r>
            <a:r>
              <a:rPr lang="zh-CN" altLang="en-US" sz="1800" dirty="0">
                <a:latin typeface="黑体" panose="02010609060101010101" pitchFamily="49" charset="-122"/>
              </a:rPr>
              <a:t>的，只是将热电偶的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</a:t>
            </a:r>
            <a:r>
              <a:rPr lang="zh-CN" altLang="en-US" sz="1800" dirty="0">
                <a:latin typeface="黑体" panose="02010609060101010101" pitchFamily="49" charset="-122"/>
              </a:rPr>
              <a:t>温度从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t′</a:t>
            </a:r>
            <a:r>
              <a:rPr lang="zh-CN" altLang="en-US" sz="1800" dirty="0">
                <a:latin typeface="黑体" panose="02010609060101010101" pitchFamily="49" charset="-122"/>
              </a:rPr>
              <a:t>延长到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solidFill>
                  <a:srgbClr val="FF0066"/>
                </a:solidFill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latin typeface="黑体" panose="02010609060101010101" pitchFamily="49" charset="-122"/>
              </a:rPr>
              <a:t> </a:t>
            </a:r>
            <a:r>
              <a:rPr lang="zh-CN" altLang="en-US" sz="1800" dirty="0">
                <a:latin typeface="黑体" panose="02010609060101010101" pitchFamily="49" charset="-122"/>
              </a:rPr>
              <a:t>。所以补偿导线仅起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延长热电极的作用</a:t>
            </a:r>
            <a:r>
              <a:rPr lang="zh-CN" altLang="en-US" sz="1800" dirty="0">
                <a:latin typeface="黑体" panose="02010609060101010101" pitchFamily="49" charset="-122"/>
              </a:rPr>
              <a:t>，它本身并不能消除冷端温度变化对测温的影响，不起任何温度补偿作用。但由于补偿导线比热电偶便宜，节约了测量经费。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498694" name="矩形 498693"/>
          <p:cNvSpPr/>
          <p:nvPr/>
        </p:nvSpPr>
        <p:spPr>
          <a:xfrm>
            <a:off x="431006" y="3429000"/>
            <a:ext cx="8371285" cy="1889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3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使用补偿导线必须注意两个问题：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spcBef>
                <a:spcPct val="0"/>
              </a:spcBef>
              <a:buClr>
                <a:srgbClr val="FFC000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①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两根补偿导线与热电偶相连的接点温度必须相同，接点温度不超过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100 ℃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；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spcBef>
                <a:spcPct val="0"/>
              </a:spcBef>
              <a:buClr>
                <a:srgbClr val="FFC000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②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不同的热电偶要与其型号相应的补偿导线配套使用，且必须在规定的温度范围内使用，极性不能接反。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在我国，补偿导线已有定型产品，如表所示。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99333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334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8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4986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499713"/>
          <p:cNvSpPr>
            <a:spLocks noGrp="1"/>
          </p:cNvSpPr>
          <p:nvPr>
            <p:ph type="title"/>
          </p:nvPr>
        </p:nvSpPr>
        <p:spPr>
          <a:xfrm>
            <a:off x="1925241" y="1497806"/>
            <a:ext cx="5293519" cy="467916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表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3-1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常用热电偶补偿导线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499759" name="内容占位符 499758"/>
          <p:cNvGraphicFramePr>
            <a:graphicFrameLocks noGrp="1"/>
          </p:cNvGraphicFramePr>
          <p:nvPr>
            <p:ph idx="4294967295"/>
          </p:nvPr>
        </p:nvGraphicFramePr>
        <p:xfrm>
          <a:off x="1439466" y="1970485"/>
          <a:ext cx="6156325" cy="3430905"/>
        </p:xfrm>
        <a:graphic>
          <a:graphicData uri="http://schemas.openxmlformats.org/drawingml/2006/table">
            <a:tbl>
              <a:tblPr/>
              <a:tblGrid>
                <a:gridCol w="851535"/>
                <a:gridCol w="570230"/>
                <a:gridCol w="417830"/>
                <a:gridCol w="426085"/>
                <a:gridCol w="2357120"/>
                <a:gridCol w="708025"/>
                <a:gridCol w="825500"/>
              </a:tblGrid>
              <a:tr h="5638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热电偶名称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分度号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材料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极性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补偿导线成分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护套颜色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金属颜色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0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铂铑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—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铂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S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铜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铜镍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+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-</a:t>
                      </a:r>
                      <a:endParaRPr lang="zh-CN" altLang="en-US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Cu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0.57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﹪～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0.6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﹪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Ni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，其余</a:t>
                      </a: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Cu</a:t>
                      </a:r>
                      <a:endParaRPr lang="zh-CN" altLang="en-US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红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绿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紫红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褐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9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镍铬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—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镍硅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镍铬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—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镍铝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K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铜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康铜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+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-</a:t>
                      </a:r>
                      <a:endParaRPr lang="zh-CN" altLang="en-US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Cu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39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﹪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41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﹪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Ni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，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1.4%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～</a:t>
                      </a:r>
                      <a:r>
                        <a:rPr lang="en-US" altLang="zh-CN" sz="1500" b="0" err="1">
                          <a:latin typeface="黑体" panose="02010609060101010101" pitchFamily="49" charset="-122"/>
                        </a:rPr>
                        <a:t>1.8% Mn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，其余</a:t>
                      </a: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Cu</a:t>
                      </a:r>
                      <a:endParaRPr lang="zh-CN" altLang="en-US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红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棕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紫红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白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9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镍铬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—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铜镍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镍铬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—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康铜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E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镍铬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考铜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+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-</a:t>
                      </a:r>
                      <a:endParaRPr lang="zh-CN" altLang="en-US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8.5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﹪～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10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﹪</a:t>
                      </a: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Cu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，其余</a:t>
                      </a: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Cu</a:t>
                      </a:r>
                      <a:endParaRPr lang="en-US" altLang="zh-CN" sz="1500" b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 b="0" dirty="0">
                          <a:latin typeface="黑体" panose="02010609060101010101" pitchFamily="49" charset="-122"/>
                        </a:rPr>
                        <a:t>56%Cu</a:t>
                      </a: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，</a:t>
                      </a:r>
                      <a:r>
                        <a:rPr lang="en-US" altLang="zh-CN" sz="1500" b="0">
                          <a:latin typeface="黑体" panose="02010609060101010101" pitchFamily="49" charset="-122"/>
                        </a:rPr>
                        <a:t>44%Ni</a:t>
                      </a:r>
                      <a:endParaRPr lang="zh-CN" altLang="en-US" sz="1500" b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紫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黄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 panose="05000000000000000000" pitchFamily="2" charset="2"/>
                        <a:buChar char="u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黑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 b="0" dirty="0">
                          <a:latin typeface="黑体" panose="02010609060101010101" pitchFamily="49" charset="-122"/>
                        </a:rPr>
                        <a:t>白</a:t>
                      </a:r>
                      <a:endParaRPr lang="zh-CN" altLang="en-US" sz="1500" b="0" dirty="0">
                        <a:latin typeface="黑体" panose="02010609060101010101" pitchFamily="49" charset="-122"/>
                      </a:endParaRPr>
                    </a:p>
                  </a:txBody>
                  <a:tcPr marL="68583" marR="68583" marT="34294" marB="342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397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0398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9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500738"/>
          <p:cNvSpPr>
            <a:spLocks noGrp="1"/>
          </p:cNvSpPr>
          <p:nvPr>
            <p:ph type="title"/>
          </p:nvPr>
        </p:nvSpPr>
        <p:spPr>
          <a:xfrm>
            <a:off x="2681288" y="1410891"/>
            <a:ext cx="3348038" cy="390525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4.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电桥补偿法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32770" name="文本占位符 500739"/>
          <p:cNvSpPr>
            <a:spLocks noGrp="1"/>
          </p:cNvSpPr>
          <p:nvPr>
            <p:ph type="body" sz="half" idx="1"/>
          </p:nvPr>
        </p:nvSpPr>
        <p:spPr>
          <a:xfrm>
            <a:off x="578644" y="2246710"/>
            <a:ext cx="4171950" cy="1315085"/>
          </a:xfrm>
        </p:spPr>
        <p:txBody>
          <a:bodyPr vert="horz" wrap="square" lIns="68580" tIns="34290" rIns="68580" bIns="3429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800" dirty="0">
                <a:latin typeface="黑体" panose="02010609060101010101" pitchFamily="49" charset="-122"/>
              </a:rPr>
              <a:t>电桥补偿法是利用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不平衡</a:t>
            </a:r>
            <a:r>
              <a:rPr lang="zh-CN" altLang="en-US" sz="1800" dirty="0">
                <a:latin typeface="黑体" panose="02010609060101010101" pitchFamily="49" charset="-122"/>
              </a:rPr>
              <a:t>电桥产生的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不平衡电压</a:t>
            </a:r>
            <a:r>
              <a:rPr lang="zh-CN" altLang="en-US" sz="1800" dirty="0">
                <a:latin typeface="黑体" panose="02010609060101010101" pitchFamily="49" charset="-122"/>
              </a:rPr>
              <a:t>，来自动补偿热电偶因冷端温度变化而引起的热电势变化。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101380" name="矩形 500743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1381" name="矩形 500745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1382" name="矩形 500749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500752" name="矩形 500751"/>
          <p:cNvSpPr/>
          <p:nvPr/>
        </p:nvSpPr>
        <p:spPr>
          <a:xfrm>
            <a:off x="578644" y="3548063"/>
            <a:ext cx="4151710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如图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3-36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所示。当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= 0℃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时，将电桥调至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平衡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状态，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两点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电位相等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，电桥对仪表读数无影响；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pic>
        <p:nvPicPr>
          <p:cNvPr id="101398" name="图片 5007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0330" y="2132330"/>
            <a:ext cx="3143250" cy="21983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5053013" y="1860619"/>
            <a:ext cx="2271713" cy="1351687"/>
            <a:chOff x="10610" y="2107"/>
            <a:chExt cx="4770" cy="2837"/>
          </a:xfrm>
        </p:grpSpPr>
        <p:sp>
          <p:nvSpPr>
            <p:cNvPr id="500754" name="流程图: 可选过程 500753"/>
            <p:cNvSpPr/>
            <p:nvPr/>
          </p:nvSpPr>
          <p:spPr>
            <a:xfrm>
              <a:off x="10610" y="2107"/>
              <a:ext cx="1878" cy="2274"/>
            </a:xfrm>
            <a:prstGeom prst="flowChartAlternateProcess">
              <a:avLst/>
            </a:prstGeom>
            <a:solidFill>
              <a:srgbClr val="CCECFF"/>
            </a:solidFill>
            <a:ln w="9525" cap="flat" cmpd="sng">
              <a:solidFill>
                <a:srgbClr val="000000">
                  <a:alpha val="0"/>
                </a:srgbClr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143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电阻温度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系数较小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1393" name="直接连接符 500754"/>
            <p:cNvSpPr/>
            <p:nvPr/>
          </p:nvSpPr>
          <p:spPr>
            <a:xfrm>
              <a:off x="12545" y="2902"/>
              <a:ext cx="1475" cy="90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dashDot"/>
              <a:headEnd type="none" w="med" len="med"/>
              <a:tailEnd type="triangle" w="med" len="med"/>
            </a:ln>
          </p:spPr>
        </p:sp>
        <p:sp>
          <p:nvSpPr>
            <p:cNvPr id="101394" name="直接连接符 500755"/>
            <p:cNvSpPr/>
            <p:nvPr/>
          </p:nvSpPr>
          <p:spPr>
            <a:xfrm>
              <a:off x="12433" y="2790"/>
              <a:ext cx="2835" cy="90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dashDot"/>
              <a:headEnd type="none" w="med" len="med"/>
              <a:tailEnd type="triangle" w="med" len="med"/>
            </a:ln>
          </p:spPr>
        </p:sp>
        <p:sp>
          <p:nvSpPr>
            <p:cNvPr id="101395" name="直接连接符 500756"/>
            <p:cNvSpPr/>
            <p:nvPr/>
          </p:nvSpPr>
          <p:spPr>
            <a:xfrm>
              <a:off x="12318" y="3357"/>
              <a:ext cx="2040" cy="136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dashDot"/>
              <a:headEnd type="none" w="med" len="med"/>
              <a:tailEnd type="triangle" w="med" len="med"/>
            </a:ln>
          </p:spPr>
        </p:sp>
        <p:sp>
          <p:nvSpPr>
            <p:cNvPr id="101396" name="直接连接符 500757"/>
            <p:cNvSpPr/>
            <p:nvPr/>
          </p:nvSpPr>
          <p:spPr>
            <a:xfrm>
              <a:off x="12433" y="3242"/>
              <a:ext cx="2947" cy="170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dashDot"/>
              <a:headEnd type="none" w="med" len="med"/>
              <a:tailEnd type="triangle" w="med" len="med"/>
            </a:ln>
          </p:spPr>
        </p:sp>
      </p:grpSp>
      <p:grpSp>
        <p:nvGrpSpPr>
          <p:cNvPr id="8" name="组合 7"/>
          <p:cNvGrpSpPr/>
          <p:nvPr/>
        </p:nvGrpSpPr>
        <p:grpSpPr>
          <a:xfrm>
            <a:off x="6092429" y="3482578"/>
            <a:ext cx="947738" cy="1945241"/>
            <a:chOff x="12793" y="5512"/>
            <a:chExt cx="1990" cy="4086"/>
          </a:xfrm>
        </p:grpSpPr>
        <p:sp>
          <p:nvSpPr>
            <p:cNvPr id="500749" name="流程图: 可选过程 500748"/>
            <p:cNvSpPr/>
            <p:nvPr/>
          </p:nvSpPr>
          <p:spPr>
            <a:xfrm>
              <a:off x="12793" y="8446"/>
              <a:ext cx="1990" cy="1152"/>
            </a:xfrm>
            <a:prstGeom prst="flowChartAlternateProcess">
              <a:avLst/>
            </a:prstGeom>
            <a:solidFill>
              <a:srgbClr val="CCECFF"/>
            </a:solidFill>
            <a:ln w="9525" cap="flat" cmpd="sng">
              <a:solidFill>
                <a:srgbClr val="000000">
                  <a:alpha val="0"/>
                </a:srgbClr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bIns="3510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电阻温度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系数较大</a:t>
              </a: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1391" name="直接连接符 500758"/>
            <p:cNvSpPr/>
            <p:nvPr/>
          </p:nvSpPr>
          <p:spPr>
            <a:xfrm flipH="1" flipV="1">
              <a:off x="14020" y="5512"/>
              <a:ext cx="112" cy="2835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01387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1388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51985" y="3115866"/>
            <a:ext cx="240506" cy="432197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0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  <p:bldP spid="500752" grpId="0"/>
      <p:bldP spid="22" grpId="0" bldLvl="0" animBg="1"/>
      <p:bldP spid="22" grpId="1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603138"/>
          <p:cNvSpPr>
            <a:spLocks noGrp="1"/>
          </p:cNvSpPr>
          <p:nvPr>
            <p:ph type="title"/>
          </p:nvPr>
        </p:nvSpPr>
        <p:spPr>
          <a:xfrm>
            <a:off x="2844404" y="1428750"/>
            <a:ext cx="3348038" cy="390525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4.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电桥补偿法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102403" name="矩形 603143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2404" name="矩形 603145"/>
          <p:cNvSpPr/>
          <p:nvPr/>
        </p:nvSpPr>
        <p:spPr>
          <a:xfrm>
            <a:off x="1143000" y="3343275"/>
            <a:ext cx="6858000" cy="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aphicFrame>
        <p:nvGraphicFramePr>
          <p:cNvPr id="603148" name="内容占位符 603147"/>
          <p:cNvGraphicFramePr>
            <a:graphicFrameLocks noGrp="1" noChangeAspect="1"/>
          </p:cNvGraphicFramePr>
          <p:nvPr>
            <p:ph sz="half" idx="2"/>
          </p:nvPr>
        </p:nvGraphicFramePr>
        <p:xfrm>
          <a:off x="813197" y="4662488"/>
          <a:ext cx="4670822" cy="355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3009900" imgH="228600" progId="Equation.DSMT4">
                  <p:embed/>
                </p:oleObj>
              </mc:Choice>
              <mc:Fallback>
                <p:oleObj name="" r:id="rId1" imgW="3009900" imgH="2286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813197" y="4662488"/>
                        <a:ext cx="4670822" cy="355997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410766" y="2057400"/>
            <a:ext cx="5073253" cy="2414824"/>
            <a:chOff x="862" y="2519"/>
            <a:chExt cx="10653" cy="5071"/>
          </a:xfrm>
        </p:grpSpPr>
        <p:sp>
          <p:nvSpPr>
            <p:cNvPr id="102413" name="矩形 603137"/>
            <p:cNvSpPr/>
            <p:nvPr/>
          </p:nvSpPr>
          <p:spPr>
            <a:xfrm>
              <a:off x="862" y="2519"/>
              <a:ext cx="10653" cy="50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Font typeface="Wingdings" panose="05000000000000000000" pitchFamily="2" charset="2"/>
                <a:buChar char="u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342900" lvl="0" indent="-342900" eaLnBrk="1" hangingPunct="1">
                <a:lnSpc>
                  <a:spcPct val="140000"/>
                </a:lnSpc>
                <a:spcBef>
                  <a:spcPct val="0"/>
                </a:spcBef>
                <a:buClr>
                  <a:srgbClr val="FFC000"/>
                </a:buClr>
              </a:pPr>
              <a:r>
                <a:rPr lang="zh-CN" altLang="en-US" sz="1800" dirty="0">
                  <a:solidFill>
                    <a:srgbClr val="000000"/>
                  </a:solidFill>
                  <a:latin typeface="黑体" panose="02010609060101010101" pitchFamily="49" charset="-122"/>
                </a:rPr>
                <a:t>当热电偶冷端温度上升时，热电势值将减小，但电阻   阻值增加，电桥失去平衡，</a:t>
              </a:r>
              <a:r>
                <a:rPr lang="en-US" altLang="zh-CN" sz="1800" dirty="0">
                  <a:solidFill>
                    <a:srgbClr val="000000"/>
                  </a:solidFill>
                  <a:latin typeface="黑体" panose="02010609060101010101" pitchFamily="49" charset="-122"/>
                </a:rPr>
                <a:t>a-b</a:t>
              </a:r>
              <a:r>
                <a:rPr lang="zh-CN" altLang="en-US" sz="1800" dirty="0">
                  <a:solidFill>
                    <a:srgbClr val="000000"/>
                  </a:solidFill>
                  <a:latin typeface="黑体" panose="02010609060101010101" pitchFamily="49" charset="-122"/>
                </a:rPr>
                <a:t>间显现的电位差    ，如果适当选取桥臂电阻，便可使     </a:t>
              </a:r>
              <a:r>
                <a:rPr lang="zh-CN" altLang="en-US" sz="1800" dirty="0">
                  <a:solidFill>
                    <a:srgbClr val="FF0066"/>
                  </a:solidFill>
                  <a:latin typeface="黑体" panose="02010609060101010101" pitchFamily="49" charset="-122"/>
                </a:rPr>
                <a:t>正好等于减小的热电值</a:t>
              </a: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49" charset="-122"/>
                </a:rPr>
                <a:t>       </a:t>
              </a:r>
              <a:r>
                <a:rPr lang="zh-CN" altLang="en-US" sz="1800" dirty="0">
                  <a:solidFill>
                    <a:srgbClr val="000000"/>
                  </a:solidFill>
                  <a:latin typeface="黑体" panose="02010609060101010101" pitchFamily="49" charset="-122"/>
                </a:rPr>
                <a:t>，仪表读出的热电势值便不受自由端温度变化的影响，即起到了自动补偿的作用。</a:t>
              </a:r>
              <a:endPara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endParaRPr>
            </a:p>
          </p:txBody>
        </p:sp>
        <p:graphicFrame>
          <p:nvGraphicFramePr>
            <p:cNvPr id="102414" name="对象 603144"/>
            <p:cNvGraphicFramePr/>
            <p:nvPr/>
          </p:nvGraphicFramePr>
          <p:xfrm>
            <a:off x="2533" y="5217"/>
            <a:ext cx="1135" cy="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3" imgW="457200" imgH="228600" progId="Equation.DSMT4">
                    <p:embed/>
                  </p:oleObj>
                </mc:Choice>
                <mc:Fallback>
                  <p:oleObj name="" r:id="rId3" imgW="457200" imgH="228600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33" y="5217"/>
                          <a:ext cx="1135" cy="5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5" name="对象 603146"/>
            <p:cNvGraphicFramePr/>
            <p:nvPr/>
          </p:nvGraphicFramePr>
          <p:xfrm>
            <a:off x="4102" y="4335"/>
            <a:ext cx="680" cy="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5" imgW="228600" imgH="228600" progId="Equation.DSMT4">
                    <p:embed/>
                  </p:oleObj>
                </mc:Choice>
                <mc:Fallback>
                  <p:oleObj name="" r:id="rId5" imgW="228600" imgH="2286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102" y="4335"/>
                          <a:ext cx="680" cy="6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6" name="对象 603150"/>
            <p:cNvGraphicFramePr/>
            <p:nvPr/>
          </p:nvGraphicFramePr>
          <p:xfrm>
            <a:off x="3098" y="3595"/>
            <a:ext cx="567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7" imgW="228600" imgH="228600" progId="Equation.DSMT4">
                    <p:embed/>
                  </p:oleObj>
                </mc:Choice>
                <mc:Fallback>
                  <p:oleObj name="" r:id="rId7" imgW="228600" imgH="2286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98" y="3595"/>
                          <a:ext cx="567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7" name="对象 603160"/>
            <p:cNvGraphicFramePr>
              <a:graphicFrameLocks noChangeAspect="1"/>
            </p:cNvGraphicFramePr>
            <p:nvPr/>
          </p:nvGraphicFramePr>
          <p:xfrm>
            <a:off x="8657" y="5247"/>
            <a:ext cx="1360" cy="4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9" imgW="635000" imgH="228600" progId="Equation.DSMT4">
                    <p:embed/>
                  </p:oleObj>
                </mc:Choice>
                <mc:Fallback>
                  <p:oleObj name="" r:id="rId9" imgW="635000" imgH="2286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657" y="5247"/>
                          <a:ext cx="1360" cy="492"/>
                        </a:xfrm>
                        <a:prstGeom prst="rect">
                          <a:avLst/>
                        </a:prstGeom>
                        <a:solidFill>
                          <a:schemeClr val="accent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407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2408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02412" name="图片 500752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1495" y="2078990"/>
            <a:ext cx="3143250" cy="2199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 rot="18794438">
            <a:off x="6924675" y="2974181"/>
            <a:ext cx="415529" cy="59412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03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03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2594" name="图片 62259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316" y="2968229"/>
            <a:ext cx="5443538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7" name="标题 622594"/>
          <p:cNvSpPr>
            <a:spLocks noGrp="1"/>
          </p:cNvSpPr>
          <p:nvPr>
            <p:ph type="title"/>
          </p:nvPr>
        </p:nvSpPr>
        <p:spPr>
          <a:xfrm>
            <a:off x="2195513" y="1371600"/>
            <a:ext cx="4894660" cy="414338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热电偶测温电路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22596" name="文本占位符 622595"/>
          <p:cNvSpPr>
            <a:spLocks noGrp="1"/>
          </p:cNvSpPr>
          <p:nvPr>
            <p:ph type="body" sz="half" idx="1"/>
          </p:nvPr>
        </p:nvSpPr>
        <p:spPr>
          <a:xfrm>
            <a:off x="611981" y="1799233"/>
            <a:ext cx="7309247" cy="346075"/>
          </a:xfrm>
          <a:ln>
            <a:solidFill>
              <a:srgbClr val="000000">
                <a:alpha val="0"/>
              </a:srgbClr>
            </a:solidFill>
            <a:miter lim="800000"/>
          </a:ln>
        </p:spPr>
        <p:txBody>
          <a:bodyPr vert="horz" wrap="square" lIns="68580" tIns="34290" rIns="68580" bIns="35100" anchor="ctr" anchorCtr="0">
            <a:spAutoFit/>
          </a:bodyPr>
          <a:p>
            <a:pPr marL="0" indent="0" algn="ctr" eaLnBrk="1" hangingPunct="1">
              <a:spcBef>
                <a:spcPct val="0"/>
              </a:spcBef>
              <a:buClr>
                <a:srgbClr val="FF0000"/>
              </a:buClr>
              <a:buSzTx/>
              <a:buFont typeface="Wingdings" panose="05000000000000000000" pitchFamily="2" charset="2"/>
              <a:buNone/>
            </a:pPr>
            <a:r>
              <a:rPr lang="zh-CN" altLang="en-US" sz="1800" dirty="0"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latin typeface="黑体" panose="02010609060101010101" pitchFamily="49" charset="-122"/>
              </a:rPr>
              <a:t>1</a:t>
            </a:r>
            <a:r>
              <a:rPr lang="zh-CN" altLang="en-US" sz="1800" dirty="0">
                <a:latin typeface="黑体" panose="02010609060101010101" pitchFamily="49" charset="-122"/>
              </a:rPr>
              <a:t>）测量某一点温度（一个热电偶和一个仪表配用的基本电路 ）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graphicFrame>
        <p:nvGraphicFramePr>
          <p:cNvPr id="622597" name="内容占位符 622596"/>
          <p:cNvGraphicFramePr>
            <a:graphicFrameLocks noGrp="1" noChangeAspect="1"/>
          </p:cNvGraphicFramePr>
          <p:nvPr>
            <p:ph sz="half" idx="2"/>
          </p:nvPr>
        </p:nvGraphicFramePr>
        <p:xfrm>
          <a:off x="3168254" y="4861322"/>
          <a:ext cx="2252663" cy="586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2" imgW="850265" imgH="228600" progId="Equation.DSMT4">
                  <p:embed/>
                </p:oleObj>
              </mc:Choice>
              <mc:Fallback>
                <p:oleObj name="" r:id="rId2" imgW="850265" imgH="2286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3168254" y="4861322"/>
                        <a:ext cx="2252663" cy="586978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2598" name="矩形 622597"/>
          <p:cNvSpPr/>
          <p:nvPr/>
        </p:nvSpPr>
        <p:spPr>
          <a:xfrm>
            <a:off x="1440656" y="4923632"/>
            <a:ext cx="1897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仪表的读数为：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22600" name="圆角矩形标注 622599"/>
          <p:cNvSpPr/>
          <p:nvPr/>
        </p:nvSpPr>
        <p:spPr>
          <a:xfrm>
            <a:off x="5274469" y="2251733"/>
            <a:ext cx="647700" cy="548357"/>
          </a:xfrm>
          <a:prstGeom prst="wedgeRoundRectCallout">
            <a:avLst>
              <a:gd name="adj1" fmla="val -49815"/>
              <a:gd name="adj2" fmla="val 99199"/>
              <a:gd name="adj3" fmla="val 16667"/>
            </a:avLst>
          </a:prstGeom>
          <a:solidFill>
            <a:srgbClr val="CCECFF"/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补偿导线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22601" name="组合 622600"/>
          <p:cNvGrpSpPr/>
          <p:nvPr/>
        </p:nvGrpSpPr>
        <p:grpSpPr>
          <a:xfrm>
            <a:off x="5057775" y="3021806"/>
            <a:ext cx="325041" cy="971550"/>
            <a:chOff x="3288" y="1661"/>
            <a:chExt cx="273" cy="816"/>
          </a:xfrm>
        </p:grpSpPr>
        <p:sp>
          <p:nvSpPr>
            <p:cNvPr id="103436" name="直接连接符 622601"/>
            <p:cNvSpPr/>
            <p:nvPr/>
          </p:nvSpPr>
          <p:spPr>
            <a:xfrm flipH="1">
              <a:off x="3288" y="1661"/>
              <a:ext cx="182" cy="499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3437" name="直接连接符 622602"/>
            <p:cNvSpPr/>
            <p:nvPr/>
          </p:nvSpPr>
          <p:spPr>
            <a:xfrm>
              <a:off x="3470" y="1706"/>
              <a:ext cx="91" cy="771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03434" name="日期占位符 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3435" name="灯片编号占位符 4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259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22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2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2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2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2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2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22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2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2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2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596" grpId="0" animBg="1" build="p"/>
      <p:bldP spid="622598" grpId="0"/>
      <p:bldP spid="62260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623617"/>
          <p:cNvSpPr>
            <a:spLocks noGrp="1"/>
          </p:cNvSpPr>
          <p:nvPr>
            <p:ph type="title" idx="4294967295"/>
          </p:nvPr>
        </p:nvSpPr>
        <p:spPr>
          <a:xfrm>
            <a:off x="2250281" y="1358464"/>
            <a:ext cx="4065985" cy="391795"/>
          </a:xfrm>
          <a:ln>
            <a:solidFill>
              <a:srgbClr val="000000">
                <a:alpha val="0"/>
              </a:srgbClr>
            </a:solidFill>
            <a:miter lim="800000"/>
          </a:ln>
        </p:spPr>
        <p:txBody>
          <a:bodyPr vert="horz" wrap="square" lIns="68580" tIns="34290" rIns="68580" bIns="35100" anchor="ctr" anchorCtr="0">
            <a:spAutoFit/>
          </a:bodyPr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）测量两点温度之差的电路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104451" name="矩形 623618"/>
          <p:cNvSpPr/>
          <p:nvPr/>
        </p:nvSpPr>
        <p:spPr>
          <a:xfrm>
            <a:off x="983456" y="1750219"/>
            <a:ext cx="3463528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两支同型号的热电偶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反向串联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623620" name="内容占位符 623619"/>
          <p:cNvGraphicFramePr>
            <a:graphicFrameLocks noGrp="1" noChangeAspect="1"/>
          </p:cNvGraphicFramePr>
          <p:nvPr>
            <p:ph idx="1"/>
          </p:nvPr>
        </p:nvGraphicFramePr>
        <p:xfrm>
          <a:off x="1385888" y="4941094"/>
          <a:ext cx="5961460" cy="506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2692400" imgH="228600" progId="Equation.DSMT4">
                  <p:embed/>
                </p:oleObj>
              </mc:Choice>
              <mc:Fallback>
                <p:oleObj name="" r:id="rId1" imgW="2692400" imgH="2286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385888" y="4941094"/>
                        <a:ext cx="5961460" cy="506016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3621" name="矩形 623620"/>
          <p:cNvSpPr/>
          <p:nvPr/>
        </p:nvSpPr>
        <p:spPr>
          <a:xfrm>
            <a:off x="1223963" y="4571207"/>
            <a:ext cx="1897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仪表的读数为：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23622" name="矩形标注 623621"/>
          <p:cNvSpPr/>
          <p:nvPr/>
        </p:nvSpPr>
        <p:spPr>
          <a:xfrm>
            <a:off x="6191250" y="2837141"/>
            <a:ext cx="1981200" cy="1003934"/>
          </a:xfrm>
          <a:prstGeom prst="wedgeRectCallout">
            <a:avLst>
              <a:gd name="adj1" fmla="val -46769"/>
              <a:gd name="adj2" fmla="val 39023"/>
            </a:avLst>
          </a:prstGeom>
          <a:solidFill>
            <a:srgbClr val="CCECFF"/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注：用热电偶测量两点温度之差时，千万不能直接相减两温度点的温度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!</a:t>
            </a:r>
            <a:endParaRPr kumimoji="0" lang="en-US" altLang="zh-CN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4456" name="图片 62362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8085" y="2187179"/>
            <a:ext cx="4104084" cy="20931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7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58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3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3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3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23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3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621" grpId="0"/>
      <p:bldP spid="62362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624641"/>
          <p:cNvSpPr>
            <a:spLocks noGrp="1"/>
          </p:cNvSpPr>
          <p:nvPr>
            <p:ph type="title" idx="4294967295"/>
          </p:nvPr>
        </p:nvSpPr>
        <p:spPr>
          <a:xfrm>
            <a:off x="2224088" y="1404898"/>
            <a:ext cx="4067175" cy="391795"/>
          </a:xfrm>
          <a:ln>
            <a:solidFill>
              <a:srgbClr val="000000">
                <a:alpha val="0"/>
              </a:srgbClr>
            </a:solidFill>
            <a:miter lim="800000"/>
          </a:ln>
        </p:spPr>
        <p:txBody>
          <a:bodyPr vert="horz" wrap="square" lIns="68580" tIns="34290" rIns="68580" bIns="35100" anchor="ctr" anchorCtr="0">
            <a:spAutoFit/>
          </a:bodyPr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）测量两点间温度之和的电路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105475" name="矩形 624642"/>
          <p:cNvSpPr/>
          <p:nvPr/>
        </p:nvSpPr>
        <p:spPr>
          <a:xfrm>
            <a:off x="740569" y="1732360"/>
            <a:ext cx="361831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两支同型号的热电偶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正向串联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624644" name="内容占位符 624643"/>
          <p:cNvGraphicFramePr>
            <a:graphicFrameLocks noGrp="1" noChangeAspect="1"/>
          </p:cNvGraphicFramePr>
          <p:nvPr>
            <p:ph idx="1"/>
          </p:nvPr>
        </p:nvGraphicFramePr>
        <p:xfrm>
          <a:off x="3383756" y="4749404"/>
          <a:ext cx="34385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1612900" imgH="228600" progId="Equation.DSMT4">
                  <p:embed/>
                </p:oleObj>
              </mc:Choice>
              <mc:Fallback>
                <p:oleObj name="" r:id="rId1" imgW="1612900" imgH="2286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3383756" y="4749404"/>
                        <a:ext cx="3438525" cy="461963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45" name="矩形 624644"/>
          <p:cNvSpPr/>
          <p:nvPr/>
        </p:nvSpPr>
        <p:spPr>
          <a:xfrm>
            <a:off x="1709738" y="4796234"/>
            <a:ext cx="1897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仪表的读数为：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24646" name="圆角矩形标注 624645"/>
          <p:cNvSpPr/>
          <p:nvPr/>
        </p:nvSpPr>
        <p:spPr>
          <a:xfrm>
            <a:off x="4992291" y="2676525"/>
            <a:ext cx="3286125" cy="1377511"/>
          </a:xfrm>
          <a:prstGeom prst="wedgeRoundRectCallout">
            <a:avLst>
              <a:gd name="adj1" fmla="val -17778"/>
              <a:gd name="adj2" fmla="val 40500"/>
              <a:gd name="adj3" fmla="val 16667"/>
            </a:avLst>
          </a:prstGeom>
          <a:solidFill>
            <a:srgbClr val="CCECFF"/>
          </a:solidFill>
          <a:ln w="9525">
            <a:solidFill>
              <a:srgbClr val="000000">
                <a:alpha val="0"/>
              </a:srgb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该电路的特点是：输出的热电势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较大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，提高了测试灵敏度，可以测量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微小温度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的变化。并且因为热电偶串联，只要有一支热电偶烧断，仪表即没有指示，可以立即发现故障。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5479" name="图片 62464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1663" y="2240756"/>
            <a:ext cx="2902744" cy="19371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81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82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4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24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45" grpId="0"/>
      <p:bldP spid="62464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6450" name="图片 616449" descr="烤红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996679"/>
            <a:ext cx="3558779" cy="214074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16451" name="文本框 616450"/>
          <p:cNvSpPr txBox="1"/>
          <p:nvPr/>
        </p:nvSpPr>
        <p:spPr>
          <a:xfrm>
            <a:off x="1441847" y="4455319"/>
            <a:ext cx="6504384" cy="1087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热端温度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高于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冷端温度时，回路中产生的热电势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大于零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 冷热两端温度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相等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时，回路中产生热电势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等于零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 热端温度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低于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冷端温度时，回路中产生的热电势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小于零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</p:txBody>
      </p:sp>
      <p:sp>
        <p:nvSpPr>
          <p:cNvPr id="69636" name="文本框 616451"/>
          <p:cNvSpPr txBox="1"/>
          <p:nvPr/>
        </p:nvSpPr>
        <p:spPr>
          <a:xfrm>
            <a:off x="1537097" y="3592116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热端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9637" name="文本框 616452"/>
          <p:cNvSpPr txBox="1"/>
          <p:nvPr/>
        </p:nvSpPr>
        <p:spPr>
          <a:xfrm>
            <a:off x="7002066" y="2509838"/>
            <a:ext cx="914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冷端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9638" name="直接连接符 616453"/>
          <p:cNvSpPr/>
          <p:nvPr/>
        </p:nvSpPr>
        <p:spPr>
          <a:xfrm flipV="1">
            <a:off x="2303860" y="3268266"/>
            <a:ext cx="1085850" cy="5143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39" name="直接连接符 616454"/>
          <p:cNvSpPr/>
          <p:nvPr/>
        </p:nvSpPr>
        <p:spPr>
          <a:xfrm flipH="1">
            <a:off x="6085285" y="2742010"/>
            <a:ext cx="1085850" cy="457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40" name="标题 616455"/>
          <p:cNvSpPr>
            <a:spLocks noGrp="1"/>
          </p:cNvSpPr>
          <p:nvPr>
            <p:ph type="title"/>
          </p:nvPr>
        </p:nvSpPr>
        <p:spPr>
          <a:xfrm>
            <a:off x="2247900" y="1398985"/>
            <a:ext cx="4968479" cy="594122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1800" dirty="0">
                <a:solidFill>
                  <a:srgbClr val="002060"/>
                </a:solidFill>
                <a:latin typeface="黑体" panose="02010609060101010101" pitchFamily="49" charset="-122"/>
              </a:rPr>
              <a:t>热电偶工作原理演示</a:t>
            </a:r>
            <a:endParaRPr lang="zh-CN" altLang="en-US" sz="18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9641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642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28047" y="1996679"/>
            <a:ext cx="1183481" cy="35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1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5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625665"/>
          <p:cNvSpPr>
            <a:spLocks noGrp="1"/>
          </p:cNvSpPr>
          <p:nvPr>
            <p:ph type="title" idx="4294967295"/>
          </p:nvPr>
        </p:nvSpPr>
        <p:spPr>
          <a:xfrm>
            <a:off x="2249091" y="1365607"/>
            <a:ext cx="4113609" cy="391795"/>
          </a:xfrm>
          <a:ln>
            <a:solidFill>
              <a:srgbClr val="000000">
                <a:alpha val="0"/>
              </a:srgbClr>
            </a:solidFill>
            <a:miter lim="800000"/>
          </a:ln>
        </p:spPr>
        <p:txBody>
          <a:bodyPr vert="horz" wrap="square" lIns="68580" tIns="34290" rIns="68580" bIns="35100" anchor="ctr" anchorCtr="0">
            <a:spAutoFit/>
          </a:bodyPr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4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）测量两点间平均温度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106499" name="矩形 625666"/>
          <p:cNvSpPr/>
          <p:nvPr/>
        </p:nvSpPr>
        <p:spPr>
          <a:xfrm>
            <a:off x="819150" y="1675210"/>
            <a:ext cx="318611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两支同型号的热电偶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并联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</p:txBody>
      </p:sp>
      <p:sp>
        <p:nvSpPr>
          <p:cNvPr id="625668" name="矩形 625667"/>
          <p:cNvSpPr/>
          <p:nvPr/>
        </p:nvSpPr>
        <p:spPr>
          <a:xfrm>
            <a:off x="4518422" y="1930003"/>
            <a:ext cx="3725465" cy="1534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图中每一支热电偶分别串接了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均衡电阻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R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R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，其作用是在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不相等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时，在每一支热电偶回路中流过的电流不受热电偶本身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pitchFamily="49" charset="-122"/>
              </a:rPr>
              <a:t>内阻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不相等时的影响，所以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R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R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的阻值很大。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625669" name="内容占位符 625668"/>
          <p:cNvGraphicFramePr>
            <a:graphicFrameLocks noGrp="1" noChangeAspect="1"/>
          </p:cNvGraphicFramePr>
          <p:nvPr>
            <p:ph idx="1"/>
          </p:nvPr>
        </p:nvGraphicFramePr>
        <p:xfrm>
          <a:off x="2574131" y="4725591"/>
          <a:ext cx="3509963" cy="772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1624965" imgH="393700" progId="Equation.DSMT4">
                  <p:embed/>
                </p:oleObj>
              </mc:Choice>
              <mc:Fallback>
                <p:oleObj name="" r:id="rId1" imgW="1624965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2574131" y="4725591"/>
                        <a:ext cx="3509963" cy="772715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5670" name="矩形 625669"/>
          <p:cNvSpPr/>
          <p:nvPr/>
        </p:nvSpPr>
        <p:spPr>
          <a:xfrm>
            <a:off x="879872" y="4927203"/>
            <a:ext cx="1897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仪表的读数为：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625671" name="圆角矩形标注 625670"/>
          <p:cNvSpPr/>
          <p:nvPr/>
        </p:nvSpPr>
        <p:spPr>
          <a:xfrm>
            <a:off x="4327922" y="3716123"/>
            <a:ext cx="4301729" cy="599710"/>
          </a:xfrm>
          <a:prstGeom prst="wedgeRoundRectCallout">
            <a:avLst>
              <a:gd name="adj1" fmla="val -22574"/>
              <a:gd name="adj2" fmla="val 48852"/>
              <a:gd name="adj3" fmla="val 16667"/>
            </a:avLst>
          </a:prstGeom>
          <a:solidFill>
            <a:srgbClr val="CCECFF"/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该电路的缺点：当某一热电偶烧断时，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不能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立即察觉出来，会造成测量误差 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6504" name="图片 62567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650" y="2187179"/>
            <a:ext cx="3178969" cy="1960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6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507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5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5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5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5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5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5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5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5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5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5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5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5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68" grpId="0"/>
      <p:bldP spid="625670" grpId="0"/>
      <p:bldP spid="62567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626689"/>
          <p:cNvSpPr>
            <a:spLocks noGrp="1"/>
          </p:cNvSpPr>
          <p:nvPr>
            <p:ph type="title" idx="4294967295"/>
          </p:nvPr>
        </p:nvSpPr>
        <p:spPr>
          <a:xfrm>
            <a:off x="2387203" y="1425734"/>
            <a:ext cx="3833813" cy="391795"/>
          </a:xfrm>
          <a:ln>
            <a:solidFill>
              <a:srgbClr val="000000">
                <a:alpha val="0"/>
              </a:srgbClr>
            </a:solidFill>
            <a:miter lim="800000"/>
          </a:ln>
        </p:spPr>
        <p:txBody>
          <a:bodyPr vert="horz" wrap="square" lIns="68580" tIns="34290" rIns="68580" bIns="35100" anchor="ctr" anchorCtr="0">
            <a:spAutoFit/>
          </a:bodyPr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5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） 多点温度测量线路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26691" name="内容占位符 626690"/>
          <p:cNvSpPr>
            <a:spLocks noGrp="1"/>
          </p:cNvSpPr>
          <p:nvPr>
            <p:ph idx="1"/>
          </p:nvPr>
        </p:nvSpPr>
        <p:spPr>
          <a:xfrm>
            <a:off x="740569" y="2505075"/>
            <a:ext cx="4279106" cy="2075180"/>
          </a:xfrm>
        </p:spPr>
        <p:txBody>
          <a:bodyPr vert="horz" wrap="square" lIns="68580" tIns="34290" rIns="68580" bIns="34290" anchor="t" anchorCtr="0">
            <a:spAutoFit/>
          </a:bodyPr>
          <a:p>
            <a:pPr eaLnBrk="1" hangingPunct="1">
              <a:lnSpc>
                <a:spcPct val="14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该种连接方法要求每只热电偶型号相同，测量范围不能超过仪表指示量程，热电偶的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冷端</a:t>
            </a:r>
            <a:r>
              <a:rPr lang="zh-CN" altLang="en-US" sz="1800" dirty="0">
                <a:latin typeface="黑体" panose="02010609060101010101" pitchFamily="49" charset="-122"/>
              </a:rPr>
              <a:t>处于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同一温度</a:t>
            </a:r>
            <a:r>
              <a:rPr lang="zh-CN" altLang="en-US" sz="1800" dirty="0">
                <a:latin typeface="黑体" panose="02010609060101010101" pitchFamily="49" charset="-122"/>
              </a:rPr>
              <a:t>下。多点测量电路多用于自动巡回检测中，可以节约测量经费。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38916" name="矩形 626692"/>
          <p:cNvSpPr/>
          <p:nvPr/>
        </p:nvSpPr>
        <p:spPr>
          <a:xfrm>
            <a:off x="740569" y="1862138"/>
            <a:ext cx="6435329" cy="437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通过波段开关，可以用一台显示仪表分别测量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多点温度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pic>
        <p:nvPicPr>
          <p:cNvPr id="107526" name="图片 62669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7985" y="2187179"/>
            <a:ext cx="3549253" cy="24312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7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28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669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669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669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6691" grpId="0" build="p"/>
      <p:bldP spid="389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1458" name="内容占位符 531457"/>
          <p:cNvSpPr>
            <a:spLocks noGrp="1"/>
          </p:cNvSpPr>
          <p:nvPr>
            <p:ph idx="1"/>
          </p:nvPr>
        </p:nvSpPr>
        <p:spPr>
          <a:xfrm>
            <a:off x="647700" y="2187179"/>
            <a:ext cx="7856935" cy="3394472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1800" dirty="0"/>
              <a:t>电阻式温度传感器是利用</a:t>
            </a:r>
            <a:r>
              <a:rPr lang="zh-CN" altLang="en-US" sz="1800" dirty="0">
                <a:solidFill>
                  <a:srgbClr val="FF0066"/>
                </a:solidFill>
              </a:rPr>
              <a:t>导体或半导体材料</a:t>
            </a:r>
            <a:r>
              <a:rPr lang="zh-CN" altLang="en-US" sz="1800" dirty="0"/>
              <a:t>的</a:t>
            </a:r>
            <a:r>
              <a:rPr lang="zh-CN" altLang="en-US" sz="1800" dirty="0">
                <a:solidFill>
                  <a:srgbClr val="FF0066"/>
                </a:solidFill>
              </a:rPr>
              <a:t>电阻值</a:t>
            </a:r>
            <a:r>
              <a:rPr lang="zh-CN" altLang="en-US" sz="1800" dirty="0"/>
              <a:t>随</a:t>
            </a:r>
            <a:r>
              <a:rPr lang="zh-CN" altLang="en-US" sz="1800" dirty="0">
                <a:solidFill>
                  <a:srgbClr val="FF0066"/>
                </a:solidFill>
              </a:rPr>
              <a:t>温度</a:t>
            </a:r>
            <a:r>
              <a:rPr lang="zh-CN" altLang="en-US" sz="1800" dirty="0"/>
              <a:t>变化而变化的原理来测量温度的，即材料的电阻率随温度的变化而变化，这种现象称为</a:t>
            </a:r>
            <a:r>
              <a:rPr lang="zh-CN" altLang="en-US" sz="1800" dirty="0">
                <a:solidFill>
                  <a:srgbClr val="FF0066"/>
                </a:solidFill>
              </a:rPr>
              <a:t>热电阻效应</a:t>
            </a:r>
            <a:r>
              <a:rPr lang="zh-CN" altLang="en-US" sz="1800" dirty="0"/>
              <a:t>。</a:t>
            </a:r>
            <a:endParaRPr lang="zh-CN" altLang="en-US" sz="1800" dirty="0"/>
          </a:p>
          <a:p>
            <a:pPr eaLnBrk="1" hangingPunct="1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1800" dirty="0"/>
              <a:t>当温度升高时，虽然自由电子数目基本不变（当温度变化范围不是很大时），但每个自由电子的</a:t>
            </a:r>
            <a:r>
              <a:rPr lang="zh-CN" altLang="en-US" sz="1800" dirty="0">
                <a:solidFill>
                  <a:srgbClr val="FF0066"/>
                </a:solidFill>
              </a:rPr>
              <a:t>动能</a:t>
            </a:r>
            <a:r>
              <a:rPr lang="zh-CN" altLang="en-US" sz="1800" dirty="0"/>
              <a:t>将</a:t>
            </a:r>
            <a:r>
              <a:rPr lang="zh-CN" altLang="en-US" sz="1800" dirty="0">
                <a:solidFill>
                  <a:srgbClr val="FF0066"/>
                </a:solidFill>
              </a:rPr>
              <a:t>增加</a:t>
            </a:r>
            <a:r>
              <a:rPr lang="zh-CN" altLang="en-US" sz="1800" dirty="0"/>
              <a:t>，因而在一定的电场作用下，要使这些杂乱无章的电子作</a:t>
            </a:r>
            <a:r>
              <a:rPr lang="zh-CN" altLang="en-US" sz="1800" dirty="0">
                <a:solidFill>
                  <a:srgbClr val="FF0066"/>
                </a:solidFill>
              </a:rPr>
              <a:t>定向运动</a:t>
            </a:r>
            <a:r>
              <a:rPr lang="zh-CN" altLang="en-US" sz="1800" dirty="0"/>
              <a:t>就会遇到</a:t>
            </a:r>
            <a:r>
              <a:rPr lang="zh-CN" altLang="en-US" sz="1800" dirty="0">
                <a:solidFill>
                  <a:srgbClr val="FF0066"/>
                </a:solidFill>
              </a:rPr>
              <a:t>更大的阻力</a:t>
            </a:r>
            <a:r>
              <a:rPr lang="zh-CN" altLang="en-US" sz="1800" dirty="0"/>
              <a:t>，导致金属电阻值随温度的升高而增加。</a:t>
            </a:r>
            <a:endParaRPr lang="zh-CN" altLang="en-US" sz="1800" dirty="0"/>
          </a:p>
        </p:txBody>
      </p:sp>
      <p:sp>
        <p:nvSpPr>
          <p:cNvPr id="7171" name="标题 531458"/>
          <p:cNvSpPr>
            <a:spLocks noGrp="1"/>
          </p:cNvSpPr>
          <p:nvPr>
            <p:ph type="title" idx="4294967295"/>
          </p:nvPr>
        </p:nvSpPr>
        <p:spPr>
          <a:xfrm>
            <a:off x="1925241" y="1431131"/>
            <a:ext cx="4914900" cy="627460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电阻式温度传感器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7172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14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14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14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>
                                            <p:txEl>
                                              <p:charRg st="7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1458">
                                            <p:txEl>
                                              <p:charRg st="71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1458">
                                            <p:txEl>
                                              <p:charRg st="7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1458">
                                            <p:txEl>
                                              <p:charRg st="7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45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83" name="左大括号 532482"/>
          <p:cNvSpPr/>
          <p:nvPr/>
        </p:nvSpPr>
        <p:spPr>
          <a:xfrm>
            <a:off x="1732360" y="2953941"/>
            <a:ext cx="216694" cy="971550"/>
          </a:xfrm>
          <a:prstGeom prst="leftBrace">
            <a:avLst>
              <a:gd name="adj1" fmla="val 37341"/>
              <a:gd name="adj2" fmla="val 50000"/>
            </a:avLst>
          </a:prstGeom>
          <a:solidFill>
            <a:srgbClr val="FFC00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6" name="矩形 532483"/>
          <p:cNvSpPr/>
          <p:nvPr/>
        </p:nvSpPr>
        <p:spPr>
          <a:xfrm>
            <a:off x="1981200" y="2690813"/>
            <a:ext cx="6198394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latin typeface="黑体" panose="02010609060101010101" pitchFamily="49" charset="-122"/>
              </a:rPr>
              <a:t>由金属导体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铂、铜、镍</a:t>
            </a:r>
            <a:r>
              <a:rPr lang="zh-CN" altLang="en-US" sz="1800" dirty="0">
                <a:latin typeface="黑体" panose="02010609060101010101" pitchFamily="49" charset="-122"/>
              </a:rPr>
              <a:t>等制成的测温元件称为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金属热电阻</a:t>
            </a:r>
            <a:r>
              <a:rPr lang="zh-CN" altLang="en-US" sz="1800" dirty="0">
                <a:latin typeface="黑体" panose="02010609060101010101" pitchFamily="49" charset="-122"/>
              </a:rPr>
              <a:t>传感器，简称热电阻传感器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41987" name="矩形 532484"/>
          <p:cNvSpPr/>
          <p:nvPr/>
        </p:nvSpPr>
        <p:spPr>
          <a:xfrm>
            <a:off x="1981200" y="3676650"/>
            <a:ext cx="4806554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1800" dirty="0">
                <a:latin typeface="黑体" panose="02010609060101010101" pitchFamily="49" charset="-122"/>
              </a:rPr>
              <a:t>由半导体材料制成的测温元件称为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热敏电阻</a:t>
            </a:r>
            <a:endParaRPr lang="zh-CN" altLang="en-US" sz="1800" dirty="0">
              <a:solidFill>
                <a:srgbClr val="FF0066"/>
              </a:solidFill>
              <a:latin typeface="黑体" panose="02010609060101010101" pitchFamily="49" charset="-122"/>
            </a:endParaRPr>
          </a:p>
        </p:txBody>
      </p:sp>
      <p:sp>
        <p:nvSpPr>
          <p:cNvPr id="41988" name="文本框 532485"/>
          <p:cNvSpPr txBox="1"/>
          <p:nvPr/>
        </p:nvSpPr>
        <p:spPr>
          <a:xfrm>
            <a:off x="1325166" y="3157538"/>
            <a:ext cx="4857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1800" dirty="0"/>
              <a:t>分类</a:t>
            </a:r>
            <a:endParaRPr lang="zh-CN" altLang="en-US" sz="1800" dirty="0"/>
          </a:p>
        </p:txBody>
      </p:sp>
      <p:sp>
        <p:nvSpPr>
          <p:cNvPr id="8198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83" grpId="0" bldLvl="0" animBg="1"/>
      <p:bldP spid="41986" grpId="0"/>
      <p:bldP spid="41987" grpId="0"/>
      <p:bldP spid="4198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533505"/>
          <p:cNvSpPr>
            <a:spLocks noGrp="1"/>
          </p:cNvSpPr>
          <p:nvPr>
            <p:ph type="title" idx="4294967295"/>
          </p:nvPr>
        </p:nvSpPr>
        <p:spPr>
          <a:xfrm>
            <a:off x="2166938" y="1376363"/>
            <a:ext cx="4726781" cy="475060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金属热电阻传感器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533507" name="内容占位符 533506"/>
          <p:cNvSpPr>
            <a:spLocks noGrp="1"/>
          </p:cNvSpPr>
          <p:nvPr>
            <p:ph idx="1"/>
          </p:nvPr>
        </p:nvSpPr>
        <p:spPr>
          <a:xfrm>
            <a:off x="931069" y="1947863"/>
            <a:ext cx="7143750" cy="732790"/>
          </a:xfrm>
        </p:spPr>
        <p:txBody>
          <a:bodyPr vert="horz" wrap="square" lIns="68580" tIns="34290" rIns="68580" bIns="34290" anchor="t" anchorCtr="0">
            <a:spAutoFit/>
          </a:bodyPr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latin typeface="黑体" panose="02010609060101010101" pitchFamily="49" charset="-122"/>
              </a:rPr>
              <a:t>工作原理</a:t>
            </a:r>
            <a:r>
              <a:rPr lang="en-US" altLang="zh-CN" sz="1800" dirty="0">
                <a:latin typeface="黑体" panose="02010609060101010101" pitchFamily="49" charset="-122"/>
              </a:rPr>
              <a:t>—— 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利用金属导体的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电阻值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随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温度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的变化而变化的原理进行测温的</a:t>
            </a:r>
            <a:r>
              <a:rPr lang="zh-CN" altLang="en-US" sz="1800" dirty="0">
                <a:latin typeface="黑体" panose="02010609060101010101" pitchFamily="49" charset="-122"/>
              </a:rPr>
              <a:t>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graphicFrame>
        <p:nvGraphicFramePr>
          <p:cNvPr id="533508" name="对象 533507"/>
          <p:cNvGraphicFramePr/>
          <p:nvPr/>
        </p:nvGraphicFramePr>
        <p:xfrm>
          <a:off x="2469356" y="3659981"/>
          <a:ext cx="3740944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630680" imgH="964565" progId="Visio.Drawing.4">
                  <p:embed/>
                </p:oleObj>
              </mc:Choice>
              <mc:Fallback>
                <p:oleObj name="" r:id="rId1" imgW="1630680" imgH="964565" progId="Visio.Drawing.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69356" y="3659981"/>
                        <a:ext cx="3740944" cy="1371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510" name="矩形 533509"/>
          <p:cNvSpPr/>
          <p:nvPr/>
        </p:nvSpPr>
        <p:spPr>
          <a:xfrm>
            <a:off x="931069" y="3351610"/>
            <a:ext cx="2753916" cy="395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just" eaLnBrk="1" hangingPunct="1">
              <a:lnSpc>
                <a:spcPct val="11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主要材料</a:t>
            </a:r>
            <a:r>
              <a:rPr lang="en-US" altLang="zh-CN" sz="1800" dirty="0">
                <a:solidFill>
                  <a:schemeClr val="tx2"/>
                </a:solidFill>
                <a:latin typeface="黑体" panose="02010609060101010101" pitchFamily="49" charset="-122"/>
              </a:rPr>
              <a:t>—— 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铂和铜。</a:t>
            </a:r>
            <a:endParaRPr lang="zh-CN" altLang="en-US" sz="1800" dirty="0">
              <a:solidFill>
                <a:schemeClr val="tx2"/>
              </a:solidFill>
              <a:latin typeface="黑体" panose="02010609060101010101" pitchFamily="49" charset="-122"/>
            </a:endParaRPr>
          </a:p>
        </p:txBody>
      </p:sp>
      <p:sp>
        <p:nvSpPr>
          <p:cNvPr id="533511" name="矩形 533510"/>
          <p:cNvSpPr/>
          <p:nvPr/>
        </p:nvSpPr>
        <p:spPr>
          <a:xfrm>
            <a:off x="931069" y="2595563"/>
            <a:ext cx="7259241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测温范围</a:t>
            </a:r>
            <a:r>
              <a:rPr lang="en-US" altLang="zh-CN" sz="1800" dirty="0">
                <a:solidFill>
                  <a:schemeClr val="tx2"/>
                </a:solidFill>
                <a:latin typeface="黑体" panose="02010609060101010101" pitchFamily="49" charset="-122"/>
              </a:rPr>
              <a:t>——</a:t>
            </a: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 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-220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850℃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范围内的温度，少数情况下，低温可测量至</a:t>
            </a:r>
            <a:r>
              <a:rPr lang="en-US" altLang="zh-CN" sz="1800" dirty="0">
                <a:solidFill>
                  <a:schemeClr val="tx2"/>
                </a:solidFill>
                <a:latin typeface="黑体" panose="02010609060101010101" pitchFamily="49" charset="-122"/>
              </a:rPr>
              <a:t>1K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chemeClr val="tx2"/>
                </a:solidFill>
                <a:latin typeface="黑体" panose="02010609060101010101" pitchFamily="49" charset="-122"/>
              </a:rPr>
              <a:t>-272℃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），高温可测量至</a:t>
            </a:r>
            <a:r>
              <a:rPr lang="en-US" altLang="zh-CN" sz="1800" dirty="0">
                <a:solidFill>
                  <a:schemeClr val="tx2"/>
                </a:solidFill>
                <a:latin typeface="黑体" panose="02010609060101010101" pitchFamily="49" charset="-122"/>
              </a:rPr>
              <a:t>1000℃</a:t>
            </a:r>
            <a:r>
              <a:rPr lang="zh-CN" altLang="en-US" sz="1800" dirty="0">
                <a:solidFill>
                  <a:schemeClr val="tx2"/>
                </a:solidFill>
                <a:latin typeface="黑体" panose="02010609060101010101" pitchFamily="49" charset="-122"/>
              </a:rPr>
              <a:t>。</a:t>
            </a:r>
            <a:endParaRPr lang="zh-CN" altLang="en-US" sz="1800" dirty="0">
              <a:solidFill>
                <a:schemeClr val="tx2"/>
              </a:solidFill>
              <a:latin typeface="黑体" panose="02010609060101010101" pitchFamily="49" charset="-122"/>
            </a:endParaRPr>
          </a:p>
        </p:txBody>
      </p:sp>
      <p:sp>
        <p:nvSpPr>
          <p:cNvPr id="9224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350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50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3507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3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3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3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3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3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3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7" grpId="0" build="p"/>
      <p:bldP spid="533510" grpId="0"/>
      <p:bldP spid="5335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534529"/>
          <p:cNvSpPr>
            <a:spLocks noGrp="1"/>
          </p:cNvSpPr>
          <p:nvPr>
            <p:ph type="title"/>
          </p:nvPr>
        </p:nvSpPr>
        <p:spPr>
          <a:xfrm>
            <a:off x="675085" y="1388269"/>
            <a:ext cx="3640931" cy="475060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1. 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铂热电阻的电阻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-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温度特性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534531" name="文本占位符 534530"/>
          <p:cNvSpPr>
            <a:spLocks noGrp="1"/>
          </p:cNvSpPr>
          <p:nvPr>
            <p:ph type="body" sz="half" idx="1"/>
          </p:nvPr>
        </p:nvSpPr>
        <p:spPr>
          <a:xfrm>
            <a:off x="471488" y="1919288"/>
            <a:ext cx="8217694" cy="3808095"/>
          </a:xfrm>
        </p:spPr>
        <p:txBody>
          <a:bodyPr vert="horz" wrap="square" lIns="68580" tIns="34290" rIns="68580" bIns="34290" numCol="1" anchor="t" anchorCtr="0" compatLnSpc="1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铂电阻的特点是测温精度高，稳定性好，所以在温度传感器中得到了广泛应用。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铂电阻的测量范围为 </a:t>
            </a:r>
            <a:r>
              <a:rPr kumimoji="0" lang="en-US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-200～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850℃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在</a:t>
            </a:r>
            <a:r>
              <a:rPr kumimoji="0" lang="en-US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-200 ～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 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的温度范围内为：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=R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[1+At+Bt</a:t>
            </a:r>
            <a:r>
              <a:rPr kumimoji="0" lang="en-US" altLang="zh-CN" sz="1800" b="0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+Ct</a:t>
            </a:r>
            <a:r>
              <a:rPr kumimoji="0" lang="en-US" altLang="zh-CN" sz="1800" b="0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(t-100)]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在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 ～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850℃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的温度范围内为：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=R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(1+At+Bt</a:t>
            </a:r>
            <a:r>
              <a:rPr kumimoji="0" lang="en-US" altLang="zh-CN" sz="1800" b="0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)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None/>
              <a:defRPr/>
            </a:pP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式中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和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  <a:r>
              <a:rPr kumimoji="0" lang="en-US" altLang="zh-CN" sz="1800" b="0" i="0" u="none" strike="noStrike" kern="1200" cap="none" spc="0" normalizeH="0" baseline="-25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分别为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和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0℃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时的铂电阻值；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、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、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和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为常数，其数值为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     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     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= 3.9684*10</a:t>
            </a:r>
            <a:r>
              <a:rPr kumimoji="0" lang="en-US" altLang="zh-CN" sz="1800" b="0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-3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/℃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    B = - 5.847*10</a:t>
            </a:r>
            <a:r>
              <a:rPr kumimoji="0" lang="en-US" altLang="zh-CN" sz="1800" b="0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-7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/℃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C000"/>
              </a:buClr>
              <a:buSzTx/>
              <a:buFont typeface="Wingdings" panose="05000000000000000000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    C = - 4.22*10</a:t>
            </a:r>
            <a:r>
              <a:rPr kumimoji="0" lang="en-US" altLang="zh-CN" sz="1800" b="0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-12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/℃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4" name="日期占位符 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500" dirty="0">
                <a:ea typeface="宋体" panose="02010600030101010101" pitchFamily="2" charset="-122"/>
              </a:rPr>
            </a:fld>
            <a:endParaRPr lang="en-US" altLang="en-US" sz="1500" dirty="0">
              <a:ea typeface="宋体" panose="02010600030101010101" pitchFamily="2" charset="-122"/>
            </a:endParaRPr>
          </a:p>
        </p:txBody>
      </p:sp>
      <p:sp>
        <p:nvSpPr>
          <p:cNvPr id="10245" name="灯片编号占位符 2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3453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453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453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4531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4531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4531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5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4531">
                                            <p:txEl>
                                              <p:charRg st="57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4531">
                                            <p:txEl>
                                              <p:charRg st="5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4531">
                                            <p:txEl>
                                              <p:charRg st="5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103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4531">
                                            <p:txEl>
                                              <p:charRg st="103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4531">
                                            <p:txEl>
                                              <p:charRg st="103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4531">
                                            <p:txEl>
                                              <p:charRg st="103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138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4531">
                                            <p:txEl>
                                              <p:charRg st="138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4531">
                                            <p:txEl>
                                              <p:charRg st="138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4531">
                                            <p:txEl>
                                              <p:charRg st="138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186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4531">
                                            <p:txEl>
                                              <p:charRg st="186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4531">
                                            <p:txEl>
                                              <p:charRg st="186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4531">
                                            <p:txEl>
                                              <p:charRg st="186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212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4531">
                                            <p:txEl>
                                              <p:charRg st="212" end="2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4531">
                                            <p:txEl>
                                              <p:charRg st="212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4531">
                                            <p:txEl>
                                              <p:charRg st="212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1">
                                            <p:txEl>
                                              <p:charRg st="245" end="2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34531">
                                            <p:txEl>
                                              <p:charRg st="245" end="2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4531">
                                            <p:txEl>
                                              <p:charRg st="245" end="2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4531">
                                            <p:txEl>
                                              <p:charRg st="245" end="2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534531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534529"/>
          <p:cNvSpPr>
            <a:spLocks noGrp="1"/>
          </p:cNvSpPr>
          <p:nvPr>
            <p:ph type="title"/>
          </p:nvPr>
        </p:nvSpPr>
        <p:spPr>
          <a:xfrm>
            <a:off x="675085" y="1388269"/>
            <a:ext cx="3640931" cy="475060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1. 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铂热电阻的电阻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-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温度特性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534532" name="对象 534531"/>
          <p:cNvGraphicFramePr/>
          <p:nvPr/>
        </p:nvGraphicFramePr>
        <p:xfrm>
          <a:off x="1871663" y="2834879"/>
          <a:ext cx="3888581" cy="422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08200" imgH="228600" progId="Equation.DSMT4">
                  <p:embed/>
                </p:oleObj>
              </mc:Choice>
              <mc:Fallback>
                <p:oleObj name="" r:id="rId1" imgW="2108200" imgH="228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1663" y="2834879"/>
                        <a:ext cx="3888581" cy="42267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4533" name="圆角矩形标注 534532"/>
          <p:cNvSpPr/>
          <p:nvPr/>
        </p:nvSpPr>
        <p:spPr>
          <a:xfrm>
            <a:off x="2412206" y="3693468"/>
            <a:ext cx="3838575" cy="1473697"/>
          </a:xfrm>
          <a:prstGeom prst="wedgeRoundRectCallout">
            <a:avLst>
              <a:gd name="adj1" fmla="val -20813"/>
              <a:gd name="adj2" fmla="val -79974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分度号分别为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Pt10</a:t>
            </a:r>
            <a:r>
              <a:rPr kumimoji="0" lang="zh-CN" altLang="en-US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Pt50</a:t>
            </a:r>
            <a:r>
              <a:rPr kumimoji="0" lang="zh-CN" altLang="en-US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Pt100</a:t>
            </a:r>
            <a:r>
              <a:rPr kumimoji="0" lang="zh-CN" altLang="en-US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，其中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Pt100</a:t>
            </a:r>
            <a:r>
              <a:rPr kumimoji="0" lang="zh-CN" altLang="en-US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最常用。铂热电阻不同分度号对应有相应分度表，即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1650" b="0" i="0" u="none" strike="noStrike" kern="1200" cap="none" spc="0" normalizeH="0" baseline="-2500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t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t</a:t>
            </a:r>
            <a:r>
              <a:rPr kumimoji="0" lang="zh-CN" altLang="en-US" sz="16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的关系。  </a:t>
            </a:r>
            <a:endParaRPr kumimoji="0" lang="zh-CN" altLang="en-US" sz="16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269" name="日期占位符 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500" dirty="0">
                <a:ea typeface="宋体" panose="02010600030101010101" pitchFamily="2" charset="-122"/>
              </a:rPr>
            </a:fld>
            <a:endParaRPr lang="en-US" altLang="en-US" sz="1500" dirty="0">
              <a:ea typeface="宋体" panose="02010600030101010101" pitchFamily="2" charset="-122"/>
            </a:endParaRPr>
          </a:p>
        </p:txBody>
      </p:sp>
      <p:sp>
        <p:nvSpPr>
          <p:cNvPr id="11270" name="灯片编号占位符 2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sp>
        <p:nvSpPr>
          <p:cNvPr id="11271" name="矩形 2"/>
          <p:cNvSpPr/>
          <p:nvPr/>
        </p:nvSpPr>
        <p:spPr>
          <a:xfrm>
            <a:off x="1277541" y="2294335"/>
            <a:ext cx="190309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0℃</a:t>
            </a:r>
            <a:r>
              <a:rPr lang="en-US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时的铂电阻值</a:t>
            </a: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77541" y="1750219"/>
          <a:ext cx="6534785" cy="3855720"/>
        </p:xfrm>
        <a:graphic>
          <a:graphicData uri="http://schemas.openxmlformats.org/drawingml/2006/table">
            <a:tbl>
              <a:tblPr/>
              <a:tblGrid>
                <a:gridCol w="603885"/>
                <a:gridCol w="723900"/>
                <a:gridCol w="603885"/>
                <a:gridCol w="727710"/>
                <a:gridCol w="588010"/>
                <a:gridCol w="725170"/>
                <a:gridCol w="591185"/>
                <a:gridCol w="700405"/>
                <a:gridCol w="576580"/>
                <a:gridCol w="694055"/>
              </a:tblGrid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18.52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103.90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183.19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257.38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326.48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22.83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107.79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186.84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260.78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329.64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27.10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111.67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190.47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264.18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332.79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31.34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115.54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194.10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267.56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335.93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35.54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119.40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197.71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270.93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339.06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39.72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123.24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201.31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274.29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342.18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43.88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127.08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204.90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277.64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345.28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48.00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130.90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208.48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280.98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348.38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52.11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134.71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212.05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284.30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351.46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56.19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138.51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215.61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287.62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354.53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60.26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142.29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219.15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290.92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357.59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64.30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146.07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222.68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294.21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360.64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68.33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149.83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226.21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297.49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363.67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72.33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153.58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229.72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300.75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366.70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76.33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157.33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233.21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304.01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369.71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80.31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161.05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236.70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307.25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372.71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84.27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164.77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240.18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310.49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375.70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88.22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168.48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243.64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313.71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378.68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92.16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172.17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247.09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316.92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381.65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96.09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175.86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250.53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320.12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384.60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100.00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179.53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253.96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323.30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387.55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561" name="日期占位符 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500" dirty="0">
                <a:ea typeface="宋体" panose="02010600030101010101" pitchFamily="2" charset="-122"/>
              </a:rPr>
            </a:fld>
            <a:endParaRPr lang="en-US" altLang="en-US" sz="1500" dirty="0">
              <a:ea typeface="宋体" panose="02010600030101010101" pitchFamily="2" charset="-122"/>
            </a:endParaRPr>
          </a:p>
        </p:txBody>
      </p:sp>
      <p:sp>
        <p:nvSpPr>
          <p:cNvPr id="12562" name="灯片编号占位符 2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169194" y="1277620"/>
            <a:ext cx="6535341" cy="48323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lvl="0" indent="5334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3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zh-CN" sz="13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铂热电阻分度表</a:t>
            </a:r>
            <a:endParaRPr kumimoji="0" lang="zh-CN" sz="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5334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分度号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Pt100                                              R</a:t>
            </a:r>
            <a:r>
              <a:rPr kumimoji="0" lang="en-US" altLang="zh-CN" sz="12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0℃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=100Ω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8200" y="3136106"/>
            <a:ext cx="485775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1691" y="3136106"/>
            <a:ext cx="485775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4772" y="2795588"/>
            <a:ext cx="486966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7072" y="2795588"/>
            <a:ext cx="485775" cy="163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3981" y="5405438"/>
            <a:ext cx="1119188" cy="16192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537601"/>
          <p:cNvSpPr>
            <a:spLocks noGrp="1"/>
          </p:cNvSpPr>
          <p:nvPr>
            <p:ph type="title" idx="4294967295"/>
          </p:nvPr>
        </p:nvSpPr>
        <p:spPr>
          <a:xfrm>
            <a:off x="358379" y="1538288"/>
            <a:ext cx="4105275" cy="434579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铜热电阻的电阻</a:t>
            </a:r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-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温度特性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537603" name="内容占位符 537602"/>
          <p:cNvSpPr>
            <a:spLocks noGrp="1"/>
          </p:cNvSpPr>
          <p:nvPr>
            <p:ph idx="1"/>
          </p:nvPr>
        </p:nvSpPr>
        <p:spPr>
          <a:xfrm>
            <a:off x="840581" y="2078831"/>
            <a:ext cx="7597379" cy="3132535"/>
          </a:xfrm>
        </p:spPr>
        <p:txBody>
          <a:bodyPr vert="horz" wrap="square" lIns="68580" tIns="34290" rIns="68580" bIns="34290" anchor="t" anchorCtr="0"/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en-US" altLang="en-US" sz="1800" dirty="0">
                <a:latin typeface="黑体" panose="02010609060101010101" pitchFamily="49" charset="-122"/>
              </a:rPr>
              <a:t>由于铂是贵金属，在测量精度要求不高，温度范围在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-50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150℃</a:t>
            </a:r>
            <a:r>
              <a:rPr lang="en-US" altLang="en-US" sz="1800" dirty="0">
                <a:latin typeface="黑体" panose="02010609060101010101" pitchFamily="49" charset="-122"/>
              </a:rPr>
              <a:t>时普遍采用</a:t>
            </a:r>
            <a:r>
              <a:rPr lang="en-US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铜电阻</a:t>
            </a:r>
            <a:r>
              <a:rPr lang="en-US" altLang="en-US" sz="1800" dirty="0">
                <a:latin typeface="黑体" panose="02010609060101010101" pitchFamily="49" charset="-122"/>
              </a:rPr>
              <a:t>。</a:t>
            </a:r>
            <a:endParaRPr lang="en-US" altLang="en-US" sz="1800" dirty="0">
              <a:latin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en-US" altLang="en-US" sz="1800" dirty="0">
                <a:latin typeface="黑体" panose="02010609060101010101" pitchFamily="49" charset="-122"/>
              </a:rPr>
              <a:t>铜电阻与温度间的关系为：</a:t>
            </a:r>
            <a:endParaRPr lang="en-US" altLang="zh-CN" sz="1800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en-US" altLang="en-US" sz="1800" dirty="0">
                <a:latin typeface="黑体" panose="02010609060101010101" pitchFamily="49" charset="-122"/>
              </a:rPr>
              <a:t>由于          ，所以可以简化为</a:t>
            </a:r>
            <a:r>
              <a:rPr lang="en-US" altLang="en-US" sz="1800" dirty="0">
                <a:latin typeface="Times New Roman" panose="02020603050405020304" pitchFamily="18" charset="0"/>
              </a:rPr>
              <a:t>：</a:t>
            </a:r>
            <a:endParaRPr lang="en-US" altLang="zh-CN" sz="1800" dirty="0"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endParaRPr lang="en-US" altLang="zh-CN" sz="1800" dirty="0">
              <a:latin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endParaRPr lang="en-US" altLang="zh-CN" sz="1800" dirty="0">
              <a:latin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endParaRPr lang="en-US" altLang="zh-CN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"/>
            </a:pPr>
            <a:r>
              <a:rPr lang="en-US" altLang="en-US" sz="1800" dirty="0">
                <a:latin typeface="黑体" panose="02010609060101010101" pitchFamily="49" charset="-122"/>
              </a:rPr>
              <a:t>铜电阻的</a:t>
            </a:r>
            <a:r>
              <a:rPr lang="en-US" altLang="zh-CN" sz="1800" dirty="0">
                <a:latin typeface="黑体" panose="02010609060101010101" pitchFamily="49" charset="-122"/>
              </a:rPr>
              <a:t>R</a:t>
            </a:r>
            <a:r>
              <a:rPr lang="en-US" altLang="zh-CN" sz="1800" baseline="-25000" dirty="0">
                <a:latin typeface="黑体" panose="02010609060101010101" pitchFamily="49" charset="-122"/>
              </a:rPr>
              <a:t>0</a:t>
            </a:r>
            <a:r>
              <a:rPr lang="en-US" altLang="en-US" sz="1800" dirty="0">
                <a:latin typeface="黑体" panose="02010609060101010101" pitchFamily="49" charset="-122"/>
              </a:rPr>
              <a:t>常取</a:t>
            </a:r>
            <a:r>
              <a:rPr lang="en-US" altLang="zh-CN" sz="1800" dirty="0">
                <a:latin typeface="Times New Roman" panose="02020603050405020304" pitchFamily="18" charset="0"/>
              </a:rPr>
              <a:t>100Ω</a:t>
            </a:r>
            <a:r>
              <a:rPr lang="en-US" altLang="en-US" sz="1800" dirty="0">
                <a:latin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</a:rPr>
              <a:t>50Ω</a:t>
            </a:r>
            <a:r>
              <a:rPr lang="en-US" altLang="en-US" sz="1800" dirty="0">
                <a:latin typeface="黑体" panose="02010609060101010101" pitchFamily="49" charset="-122"/>
              </a:rPr>
              <a:t>两种，</a:t>
            </a:r>
            <a:r>
              <a:rPr lang="en-US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分度号为</a:t>
            </a:r>
            <a:r>
              <a:rPr lang="en-US" altLang="zh-CN" sz="1800" dirty="0">
                <a:solidFill>
                  <a:srgbClr val="FF0066"/>
                </a:solidFill>
                <a:latin typeface="Times New Roman" panose="02020603050405020304" pitchFamily="18" charset="0"/>
              </a:rPr>
              <a:t>Cu100</a:t>
            </a:r>
            <a:r>
              <a:rPr lang="en-US" altLang="en-US" sz="1800" dirty="0">
                <a:solidFill>
                  <a:srgbClr val="FF0066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1800" dirty="0">
                <a:solidFill>
                  <a:srgbClr val="FF0066"/>
                </a:solidFill>
                <a:latin typeface="Times New Roman" panose="02020603050405020304" pitchFamily="18" charset="0"/>
              </a:rPr>
              <a:t>Cu50</a:t>
            </a:r>
            <a:r>
              <a:rPr lang="en-US" altLang="en-US" sz="1800" dirty="0">
                <a:latin typeface="黑体" panose="02010609060101010101" pitchFamily="49" charset="-122"/>
              </a:rPr>
              <a:t>。</a:t>
            </a:r>
            <a:endParaRPr lang="en-US" altLang="en-US" sz="1800" dirty="0">
              <a:latin typeface="黑体" panose="02010609060101010101" pitchFamily="49" charset="-122"/>
            </a:endParaRPr>
          </a:p>
        </p:txBody>
      </p:sp>
      <p:sp>
        <p:nvSpPr>
          <p:cNvPr id="13316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977879" y="3050381"/>
          <a:ext cx="1890713" cy="272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676400" imgH="241300" progId="Equation.DSMT4">
                  <p:embed/>
                </p:oleObj>
              </mc:Choice>
              <mc:Fallback>
                <p:oleObj name="" r:id="rId1" imgW="1676400" imgH="2413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77879" y="3050381"/>
                        <a:ext cx="1890713" cy="27265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46747" y="3861197"/>
          <a:ext cx="226814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939800" imgH="228600" progId="Equation.DSMT4">
                  <p:embed/>
                </p:oleObj>
              </mc:Choice>
              <mc:Fallback>
                <p:oleObj name="" r:id="rId3" imgW="939800" imgH="2286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46747" y="3861197"/>
                        <a:ext cx="2268140" cy="5524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09738" y="3429000"/>
          <a:ext cx="917972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749300" imgH="228600" progId="Equation.DSMT4">
                  <p:embed/>
                </p:oleObj>
              </mc:Choice>
              <mc:Fallback>
                <p:oleObj name="" r:id="rId5" imgW="749300" imgH="2286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9738" y="3429000"/>
                        <a:ext cx="917972" cy="28098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1169194" y="4238625"/>
            <a:ext cx="972741" cy="540544"/>
          </a:xfrm>
          <a:prstGeom prst="wedgeRoundRectCallout">
            <a:avLst>
              <a:gd name="adj1" fmla="val 87289"/>
              <a:gd name="adj2" fmla="val -46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℃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时铜电阻值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844404" y="4499372"/>
            <a:ext cx="1025129" cy="539354"/>
          </a:xfrm>
          <a:prstGeom prst="wedgeRoundRectCallout">
            <a:avLst>
              <a:gd name="adj1" fmla="val 3867"/>
              <a:gd name="adj2" fmla="val -824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℃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时铜电阻值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356497" y="4597004"/>
            <a:ext cx="756047" cy="344091"/>
          </a:xfrm>
          <a:prstGeom prst="wedgeRoundRectCallout">
            <a:avLst>
              <a:gd name="adj1" fmla="val -50410"/>
              <a:gd name="adj2" fmla="val -1368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常数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57788" y="4625579"/>
          <a:ext cx="1520429" cy="2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7" imgW="1078865" imgH="203200" progId="Equation.DSMT4">
                  <p:embed/>
                </p:oleObj>
              </mc:Choice>
              <mc:Fallback>
                <p:oleObj name="" r:id="rId7" imgW="1078865" imgH="203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57788" y="4625579"/>
                        <a:ext cx="1520429" cy="28694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76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76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76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760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760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760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"/>
                                        <p:tgtEl>
                                          <p:spTgt spid="53760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" fill="hold"/>
                                        <p:tgtEl>
                                          <p:spTgt spid="53760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" fill="hold"/>
                                        <p:tgtEl>
                                          <p:spTgt spid="537603">
                                            <p:txEl>
                                              <p:charRg st="5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charRg st="7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37603">
                                            <p:txEl>
                                              <p:charRg st="79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7603">
                                            <p:txEl>
                                              <p:charRg st="7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7603">
                                            <p:txEl>
                                              <p:charRg st="7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537603" grpId="0" build="p"/>
      <p:bldP spid="3" grpId="0" bldLvl="0" animBg="1"/>
      <p:bldP spid="11" grpId="0" bldLvl="0" animBg="1"/>
      <p:bldP spid="12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日期占位符 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500" dirty="0">
                <a:ea typeface="宋体" panose="02010600030101010101" pitchFamily="2" charset="-122"/>
              </a:rPr>
            </a:fld>
            <a:endParaRPr lang="en-US" altLang="en-US" sz="1500" dirty="0">
              <a:ea typeface="宋体" panose="02010600030101010101" pitchFamily="2" charset="-122"/>
            </a:endParaRPr>
          </a:p>
        </p:txBody>
      </p:sp>
      <p:sp>
        <p:nvSpPr>
          <p:cNvPr id="14339" name="灯片编号占位符 2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95513" y="1754981"/>
          <a:ext cx="4764405" cy="3729990"/>
        </p:xfrm>
        <a:graphic>
          <a:graphicData uri="http://schemas.openxmlformats.org/drawingml/2006/table">
            <a:tbl>
              <a:tblPr/>
              <a:tblGrid>
                <a:gridCol w="1038225"/>
                <a:gridCol w="1953260"/>
                <a:gridCol w="1772920"/>
              </a:tblGrid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温度</a:t>
                      </a: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Cu50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Cu100</a:t>
                      </a: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电阻值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(Ω)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39.24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78.49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41.40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82.80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43.55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87.10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45.70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91.40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47.85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95.70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50.00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100.00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52.14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104.28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54.28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108.56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56.42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112.84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58.56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117.12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60.70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121.40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62.84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125.68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64.98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129.96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67.12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134.24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69.26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138.52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71.40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142.80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73.54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147.08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75.68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151.36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77.83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155.66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79.98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159.96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82.13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164.27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559969" y="132278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铜热电阻分度表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0281" y="2758679"/>
            <a:ext cx="4536281" cy="161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0281" y="3937397"/>
            <a:ext cx="4536281" cy="161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617473"/>
          <p:cNvSpPr>
            <a:spLocks noGrp="1"/>
          </p:cNvSpPr>
          <p:nvPr>
            <p:ph type="title"/>
          </p:nvPr>
        </p:nvSpPr>
        <p:spPr>
          <a:xfrm>
            <a:off x="150019" y="1714500"/>
            <a:ext cx="2959894" cy="627460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热电动势的组成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17475" name="矩形 617474"/>
          <p:cNvSpPr/>
          <p:nvPr/>
        </p:nvSpPr>
        <p:spPr>
          <a:xfrm>
            <a:off x="3490913" y="2737644"/>
            <a:ext cx="246570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FF0066"/>
                </a:solidFill>
              </a:rPr>
              <a:t>两种</a:t>
            </a:r>
            <a:r>
              <a:rPr lang="zh-CN" altLang="en-US" sz="1800" dirty="0">
                <a:solidFill>
                  <a:srgbClr val="000000"/>
                </a:solidFill>
              </a:rPr>
              <a:t>导体的</a:t>
            </a:r>
            <a:r>
              <a:rPr lang="zh-CN" altLang="en-US" sz="1800" dirty="0">
                <a:solidFill>
                  <a:srgbClr val="FF0066"/>
                </a:solidFill>
              </a:rPr>
              <a:t>接触</a:t>
            </a:r>
            <a:r>
              <a:rPr lang="zh-CN" altLang="en-US" sz="1800" dirty="0">
                <a:solidFill>
                  <a:srgbClr val="000000"/>
                </a:solidFill>
              </a:rPr>
              <a:t>电势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617476" name="左大括号 617475"/>
          <p:cNvSpPr/>
          <p:nvPr/>
        </p:nvSpPr>
        <p:spPr>
          <a:xfrm>
            <a:off x="3205163" y="2881313"/>
            <a:ext cx="232172" cy="1231106"/>
          </a:xfrm>
          <a:prstGeom prst="leftBrace">
            <a:avLst>
              <a:gd name="adj1" fmla="val 40726"/>
              <a:gd name="adj2" fmla="val 50000"/>
            </a:avLst>
          </a:prstGeom>
          <a:solidFill>
            <a:srgbClr val="FFC000"/>
          </a:solidFill>
          <a:ln w="9525" cap="flat" cmpd="sng">
            <a:noFill/>
            <a:prstDash val="solid"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17477" name="矩形 617476"/>
          <p:cNvSpPr/>
          <p:nvPr/>
        </p:nvSpPr>
        <p:spPr>
          <a:xfrm>
            <a:off x="3490913" y="3817541"/>
            <a:ext cx="292290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solidFill>
                  <a:srgbClr val="FF0066"/>
                </a:solidFill>
              </a:rPr>
              <a:t>单一</a:t>
            </a:r>
            <a:r>
              <a:rPr lang="zh-CN" altLang="en-US" sz="1800" dirty="0">
                <a:solidFill>
                  <a:srgbClr val="000000"/>
                </a:solidFill>
              </a:rPr>
              <a:t>导体的</a:t>
            </a:r>
            <a:r>
              <a:rPr lang="zh-CN" altLang="en-US" sz="1800" dirty="0">
                <a:solidFill>
                  <a:srgbClr val="FF0066"/>
                </a:solidFill>
              </a:rPr>
              <a:t>温差</a:t>
            </a:r>
            <a:r>
              <a:rPr lang="zh-CN" altLang="en-US" sz="1800" dirty="0">
                <a:solidFill>
                  <a:srgbClr val="000000"/>
                </a:solidFill>
              </a:rPr>
              <a:t>电势组成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617478" name="矩形 617477"/>
          <p:cNvSpPr/>
          <p:nvPr/>
        </p:nvSpPr>
        <p:spPr>
          <a:xfrm>
            <a:off x="2715657" y="2768918"/>
            <a:ext cx="459740" cy="14630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</a:rPr>
              <a:t>热电势的组成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70663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664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7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7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7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7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7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7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7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7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75" grpId="0"/>
      <p:bldP spid="617476" grpId="0" bldLvl="0" animBg="1"/>
      <p:bldP spid="617477" grpId="0"/>
      <p:bldP spid="61747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539649"/>
          <p:cNvSpPr>
            <a:spLocks noGrp="1"/>
          </p:cNvSpPr>
          <p:nvPr>
            <p:ph type="title" idx="4294967295"/>
          </p:nvPr>
        </p:nvSpPr>
        <p:spPr>
          <a:xfrm>
            <a:off x="1925241" y="1754981"/>
            <a:ext cx="5063728" cy="434579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铜热电阻的特点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539651" name="矩形 539650"/>
          <p:cNvSpPr/>
          <p:nvPr/>
        </p:nvSpPr>
        <p:spPr>
          <a:xfrm>
            <a:off x="937022" y="2511028"/>
            <a:ext cx="7478315" cy="1640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1800" dirty="0">
                <a:latin typeface="黑体" panose="02010609060101010101" pitchFamily="49" charset="-122"/>
              </a:rPr>
              <a:t> 铜易于提纯，价格低廉，电阻</a:t>
            </a:r>
            <a:r>
              <a:rPr lang="en-US" altLang="zh-CN" sz="1800" dirty="0">
                <a:latin typeface="黑体" panose="02010609060101010101" pitchFamily="49" charset="-122"/>
              </a:rPr>
              <a:t>--</a:t>
            </a:r>
            <a:r>
              <a:rPr lang="zh-CN" altLang="en-US" sz="1800" dirty="0">
                <a:latin typeface="黑体" panose="02010609060101010101" pitchFamily="49" charset="-122"/>
              </a:rPr>
              <a:t>温度特性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线性较好</a:t>
            </a:r>
            <a:r>
              <a:rPr lang="zh-CN" altLang="en-US" sz="1800" dirty="0">
                <a:latin typeface="黑体" panose="02010609060101010101" pitchFamily="49" charset="-122"/>
              </a:rPr>
              <a:t>。但电阻率仅为铂的几分之一。因此，铜电阻所用阻丝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细而且长</a:t>
            </a:r>
            <a:r>
              <a:rPr lang="zh-CN" altLang="en-US" sz="1800" dirty="0">
                <a:latin typeface="黑体" panose="02010609060101010101" pitchFamily="49" charset="-122"/>
              </a:rPr>
              <a:t>，机械强度较差</a:t>
            </a:r>
            <a:r>
              <a:rPr lang="en-US" altLang="zh-CN" sz="1800" dirty="0">
                <a:latin typeface="黑体" panose="02010609060101010101" pitchFamily="49" charset="-122"/>
              </a:rPr>
              <a:t>,</a:t>
            </a:r>
            <a:r>
              <a:rPr lang="zh-CN" altLang="en-US" sz="1800" dirty="0">
                <a:latin typeface="黑体" panose="02010609060101010101" pitchFamily="49" charset="-122"/>
              </a:rPr>
              <a:t>热惯性较大，在温度高于</a:t>
            </a:r>
            <a:r>
              <a:rPr lang="en-US" altLang="zh-CN" sz="1800" dirty="0">
                <a:latin typeface="黑体" panose="02010609060101010101" pitchFamily="49" charset="-122"/>
              </a:rPr>
              <a:t>100℃</a:t>
            </a:r>
            <a:r>
              <a:rPr lang="zh-CN" altLang="en-US" sz="1800" dirty="0">
                <a:latin typeface="黑体" panose="02010609060101010101" pitchFamily="49" charset="-122"/>
              </a:rPr>
              <a:t>以上或腐蚀性介质中使用时，易氧化，稳定性较差。因此，只能用于低温及无腐蚀性的介质中。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15364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9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9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9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4" name="Picture 14" descr="D:\jenny\传感器书稿\第二版 图稿_65320\12EETIF\3011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4064794"/>
            <a:ext cx="2803922" cy="12013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标题 540675"/>
          <p:cNvSpPr>
            <a:spLocks noGrp="1"/>
          </p:cNvSpPr>
          <p:nvPr>
            <p:ph type="title" idx="4294967295"/>
          </p:nvPr>
        </p:nvSpPr>
        <p:spPr>
          <a:xfrm>
            <a:off x="2215754" y="1468041"/>
            <a:ext cx="4310063" cy="395288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热电阻传感器的结构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任意多边形 1"/>
          <p:cNvSpPr/>
          <p:nvPr/>
        </p:nvSpPr>
        <p:spPr bwMode="auto">
          <a:xfrm>
            <a:off x="4239816" y="1975247"/>
            <a:ext cx="4269581" cy="2209800"/>
          </a:xfrm>
          <a:custGeom>
            <a:avLst/>
            <a:gdLst>
              <a:gd name="connsiteX0" fmla="*/ 0 w 8845"/>
              <a:gd name="connsiteY0" fmla="*/ 0 h 4223"/>
              <a:gd name="connsiteX1" fmla="*/ 1474 w 8845"/>
              <a:gd name="connsiteY1" fmla="*/ 0 h 4223"/>
              <a:gd name="connsiteX2" fmla="*/ 1474 w 8845"/>
              <a:gd name="connsiteY2" fmla="*/ 0 h 4223"/>
              <a:gd name="connsiteX3" fmla="*/ 3685 w 8845"/>
              <a:gd name="connsiteY3" fmla="*/ 0 h 4223"/>
              <a:gd name="connsiteX4" fmla="*/ 8845 w 8845"/>
              <a:gd name="connsiteY4" fmla="*/ 0 h 4223"/>
              <a:gd name="connsiteX5" fmla="*/ 8845 w 8845"/>
              <a:gd name="connsiteY5" fmla="*/ 2183 h 4223"/>
              <a:gd name="connsiteX6" fmla="*/ 8845 w 8845"/>
              <a:gd name="connsiteY6" fmla="*/ 2183 h 4223"/>
              <a:gd name="connsiteX7" fmla="*/ 8845 w 8845"/>
              <a:gd name="connsiteY7" fmla="*/ 3118 h 4223"/>
              <a:gd name="connsiteX8" fmla="*/ 8845 w 8845"/>
              <a:gd name="connsiteY8" fmla="*/ 3742 h 4223"/>
              <a:gd name="connsiteX9" fmla="*/ 3563 w 8845"/>
              <a:gd name="connsiteY9" fmla="*/ 3758 h 4223"/>
              <a:gd name="connsiteX10" fmla="*/ 3293 w 8845"/>
              <a:gd name="connsiteY10" fmla="*/ 4223 h 4223"/>
              <a:gd name="connsiteX11" fmla="*/ 2618 w 8845"/>
              <a:gd name="connsiteY11" fmla="*/ 3743 h 4223"/>
              <a:gd name="connsiteX12" fmla="*/ 0 w 8845"/>
              <a:gd name="connsiteY12" fmla="*/ 3742 h 4223"/>
              <a:gd name="connsiteX13" fmla="*/ 0 w 8845"/>
              <a:gd name="connsiteY13" fmla="*/ 3118 h 4223"/>
              <a:gd name="connsiteX14" fmla="*/ 0 w 8845"/>
              <a:gd name="connsiteY14" fmla="*/ 2183 h 4223"/>
              <a:gd name="connsiteX15" fmla="*/ 0 w 8845"/>
              <a:gd name="connsiteY15" fmla="*/ 2183 h 4223"/>
              <a:gd name="connsiteX16" fmla="*/ 0 w 8845"/>
              <a:gd name="connsiteY16" fmla="*/ 0 h 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45" h="4223">
                <a:moveTo>
                  <a:pt x="0" y="0"/>
                </a:moveTo>
                <a:lnTo>
                  <a:pt x="1474" y="0"/>
                </a:lnTo>
                <a:lnTo>
                  <a:pt x="1474" y="0"/>
                </a:lnTo>
                <a:lnTo>
                  <a:pt x="3685" y="0"/>
                </a:lnTo>
                <a:lnTo>
                  <a:pt x="8845" y="0"/>
                </a:lnTo>
                <a:lnTo>
                  <a:pt x="8845" y="2183"/>
                </a:lnTo>
                <a:lnTo>
                  <a:pt x="8845" y="2183"/>
                </a:lnTo>
                <a:lnTo>
                  <a:pt x="8845" y="3118"/>
                </a:lnTo>
                <a:lnTo>
                  <a:pt x="8845" y="3742"/>
                </a:lnTo>
                <a:lnTo>
                  <a:pt x="3563" y="3758"/>
                </a:lnTo>
                <a:lnTo>
                  <a:pt x="3293" y="4223"/>
                </a:lnTo>
                <a:lnTo>
                  <a:pt x="2618" y="3743"/>
                </a:lnTo>
                <a:lnTo>
                  <a:pt x="0" y="3742"/>
                </a:lnTo>
                <a:lnTo>
                  <a:pt x="0" y="3118"/>
                </a:lnTo>
                <a:lnTo>
                  <a:pt x="0" y="2183"/>
                </a:lnTo>
                <a:lnTo>
                  <a:pt x="0" y="2183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由于铜电阻测量的温度低，一般多用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双绕法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，即先将铜丝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对折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，两根丝平行绕制，两个端头处于支架的同一端，这样工作电流从一根热电阻丝进入，从另一根丝反向出来，形成两个电流方向相反的线圈，其磁场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方向相反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，产生的电感就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互相抵消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，故又称无感绕法。这种双绕法也有利于引线的引出。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611981" y="1975247"/>
            <a:ext cx="3126581" cy="1747838"/>
          </a:xfrm>
          <a:custGeom>
            <a:avLst/>
            <a:gdLst>
              <a:gd name="connsiteX0" fmla="*/ 0 w 8845"/>
              <a:gd name="connsiteY0" fmla="*/ 0 h 4223"/>
              <a:gd name="connsiteX1" fmla="*/ 1474 w 8845"/>
              <a:gd name="connsiteY1" fmla="*/ 0 h 4223"/>
              <a:gd name="connsiteX2" fmla="*/ 1474 w 8845"/>
              <a:gd name="connsiteY2" fmla="*/ 0 h 4223"/>
              <a:gd name="connsiteX3" fmla="*/ 3685 w 8845"/>
              <a:gd name="connsiteY3" fmla="*/ 0 h 4223"/>
              <a:gd name="connsiteX4" fmla="*/ 8845 w 8845"/>
              <a:gd name="connsiteY4" fmla="*/ 0 h 4223"/>
              <a:gd name="connsiteX5" fmla="*/ 8845 w 8845"/>
              <a:gd name="connsiteY5" fmla="*/ 2183 h 4223"/>
              <a:gd name="connsiteX6" fmla="*/ 8845 w 8845"/>
              <a:gd name="connsiteY6" fmla="*/ 2183 h 4223"/>
              <a:gd name="connsiteX7" fmla="*/ 8845 w 8845"/>
              <a:gd name="connsiteY7" fmla="*/ 3118 h 4223"/>
              <a:gd name="connsiteX8" fmla="*/ 8845 w 8845"/>
              <a:gd name="connsiteY8" fmla="*/ 3742 h 4223"/>
              <a:gd name="connsiteX9" fmla="*/ 3563 w 8845"/>
              <a:gd name="connsiteY9" fmla="*/ 3758 h 4223"/>
              <a:gd name="connsiteX10" fmla="*/ 3293 w 8845"/>
              <a:gd name="connsiteY10" fmla="*/ 4223 h 4223"/>
              <a:gd name="connsiteX11" fmla="*/ 2618 w 8845"/>
              <a:gd name="connsiteY11" fmla="*/ 3743 h 4223"/>
              <a:gd name="connsiteX12" fmla="*/ 0 w 8845"/>
              <a:gd name="connsiteY12" fmla="*/ 3742 h 4223"/>
              <a:gd name="connsiteX13" fmla="*/ 0 w 8845"/>
              <a:gd name="connsiteY13" fmla="*/ 3118 h 4223"/>
              <a:gd name="connsiteX14" fmla="*/ 0 w 8845"/>
              <a:gd name="connsiteY14" fmla="*/ 2183 h 4223"/>
              <a:gd name="connsiteX15" fmla="*/ 0 w 8845"/>
              <a:gd name="connsiteY15" fmla="*/ 2183 h 4223"/>
              <a:gd name="connsiteX16" fmla="*/ 0 w 8845"/>
              <a:gd name="connsiteY16" fmla="*/ 0 h 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45" h="4223">
                <a:moveTo>
                  <a:pt x="0" y="0"/>
                </a:moveTo>
                <a:lnTo>
                  <a:pt x="1474" y="0"/>
                </a:lnTo>
                <a:lnTo>
                  <a:pt x="1474" y="0"/>
                </a:lnTo>
                <a:lnTo>
                  <a:pt x="3685" y="0"/>
                </a:lnTo>
                <a:lnTo>
                  <a:pt x="8845" y="0"/>
                </a:lnTo>
                <a:lnTo>
                  <a:pt x="8845" y="2183"/>
                </a:lnTo>
                <a:lnTo>
                  <a:pt x="8845" y="2183"/>
                </a:lnTo>
                <a:lnTo>
                  <a:pt x="8845" y="3118"/>
                </a:lnTo>
                <a:lnTo>
                  <a:pt x="8845" y="3742"/>
                </a:lnTo>
                <a:lnTo>
                  <a:pt x="3563" y="3758"/>
                </a:lnTo>
                <a:lnTo>
                  <a:pt x="3293" y="4223"/>
                </a:lnTo>
                <a:lnTo>
                  <a:pt x="2618" y="3743"/>
                </a:lnTo>
                <a:lnTo>
                  <a:pt x="0" y="3742"/>
                </a:lnTo>
                <a:lnTo>
                  <a:pt x="0" y="3118"/>
                </a:lnTo>
                <a:lnTo>
                  <a:pt x="0" y="2183"/>
                </a:lnTo>
                <a:lnTo>
                  <a:pt x="0" y="2183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08000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电阻体由电阻丝和电阻支架组成。由于铂的电阻率大，而且相对机械强度较大，通常铂丝直径在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0.03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～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(0.07mm±0.005)mm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之间，可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单层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绕制，电阻体可做得很小。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6390" name="日期占位符 5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灯片编号占位符 6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pic>
        <p:nvPicPr>
          <p:cNvPr id="40973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47" y="3807619"/>
            <a:ext cx="3808809" cy="13489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2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541704"/>
          <p:cNvSpPr/>
          <p:nvPr/>
        </p:nvSpPr>
        <p:spPr>
          <a:xfrm>
            <a:off x="1871663" y="5361146"/>
            <a:ext cx="235585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500" dirty="0">
                <a:ea typeface="宋体" panose="02010600030101010101" pitchFamily="2" charset="-122"/>
              </a:rPr>
              <a:t> </a:t>
            </a:r>
            <a:endParaRPr lang="en-US" altLang="zh-CN" sz="1500" dirty="0">
              <a:ea typeface="宋体" panose="02010600030101010101" pitchFamily="2" charset="-122"/>
            </a:endParaRPr>
          </a:p>
        </p:txBody>
      </p:sp>
      <p:pic>
        <p:nvPicPr>
          <p:cNvPr id="2" name="图片 1" descr="IMG0805141533199372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8791" y="3552825"/>
            <a:ext cx="2000250" cy="15025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g3_28338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791" y="1594247"/>
            <a:ext cx="1921669" cy="14394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413791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44" y="3755231"/>
            <a:ext cx="2026444" cy="13596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图片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344" y="1614488"/>
            <a:ext cx="2000250" cy="155852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0182" name="文本框 5"/>
          <p:cNvSpPr txBox="1"/>
          <p:nvPr/>
        </p:nvSpPr>
        <p:spPr>
          <a:xfrm>
            <a:off x="1195388" y="5211366"/>
            <a:ext cx="1624013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500" dirty="0">
                <a:latin typeface="Times New Roman" panose="02020603050405020304" pitchFamily="18" charset="0"/>
              </a:rPr>
              <a:t>Pt100/Pt1000</a:t>
            </a:r>
            <a:endParaRPr lang="en-US" altLang="zh-CN" sz="1500" dirty="0">
              <a:latin typeface="Times New Roman" panose="02020603050405020304" pitchFamily="18" charset="0"/>
            </a:endParaRPr>
          </a:p>
        </p:txBody>
      </p:sp>
      <p:sp>
        <p:nvSpPr>
          <p:cNvPr id="50183" name="文本框 6"/>
          <p:cNvSpPr txBox="1"/>
          <p:nvPr/>
        </p:nvSpPr>
        <p:spPr>
          <a:xfrm>
            <a:off x="1006078" y="3303985"/>
            <a:ext cx="178474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500" dirty="0">
                <a:latin typeface="黑体" panose="02010609060101010101" pitchFamily="49" charset="-122"/>
              </a:rPr>
              <a:t>普通铂电阻传感器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500" dirty="0">
              <a:latin typeface="黑体" panose="02010609060101010101" pitchFamily="49" charset="-122"/>
            </a:endParaRPr>
          </a:p>
        </p:txBody>
      </p:sp>
      <p:sp>
        <p:nvSpPr>
          <p:cNvPr id="50184" name="文本框 7"/>
          <p:cNvSpPr txBox="1"/>
          <p:nvPr/>
        </p:nvSpPr>
        <p:spPr>
          <a:xfrm>
            <a:off x="3881438" y="5118497"/>
            <a:ext cx="1720454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500" dirty="0">
                <a:latin typeface="黑体" panose="02010609060101010101" pitchFamily="49" charset="-122"/>
              </a:rPr>
              <a:t> </a:t>
            </a:r>
            <a:r>
              <a:rPr lang="zh-CN" altLang="en-US" sz="1500" dirty="0">
                <a:latin typeface="黑体" panose="02010609060101010101" pitchFamily="49" charset="-122"/>
              </a:rPr>
              <a:t>活动卡套探杆式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500" dirty="0">
                <a:latin typeface="黑体" panose="02010609060101010101" pitchFamily="49" charset="-122"/>
              </a:rPr>
              <a:t>热电阻温度传感器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50185" name="文本框 8"/>
          <p:cNvSpPr txBox="1"/>
          <p:nvPr/>
        </p:nvSpPr>
        <p:spPr>
          <a:xfrm>
            <a:off x="3937397" y="3182541"/>
            <a:ext cx="1716881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500" dirty="0">
                <a:latin typeface="黑体" panose="02010609060101010101" pitchFamily="49" charset="-122"/>
              </a:rPr>
              <a:t>端面热电阻元件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sp>
        <p:nvSpPr>
          <p:cNvPr id="18443" name="日期占位符 6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4" name="灯片编号占位符 7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246186" y="2132856"/>
            <a:ext cx="2700300" cy="1836204"/>
          </a:xfrm>
          <a:prstGeom prst="wedgeRoundRectCallout">
            <a:avLst>
              <a:gd name="adj1" fmla="val -72291"/>
              <a:gd name="adj2" fmla="val 4780"/>
              <a:gd name="adj3" fmla="val 16667"/>
            </a:avLst>
          </a:prstGeom>
          <a:solidFill>
            <a:srgbClr val="3399FF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由特殊处理的丝材绕制，能更正确和迅速地反映被测端面的实际温度，适用于测量轴瓦或其他机件的端面温度。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50183" grpId="0"/>
      <p:bldP spid="50184" grpId="0"/>
      <p:bldP spid="5018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22" name="图片 5427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288" y="1495425"/>
            <a:ext cx="1702594" cy="13335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2723" name="图片 5427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8" y="3598069"/>
            <a:ext cx="1878806" cy="12596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2725" name="图片 5427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13" y="1493044"/>
            <a:ext cx="1382316" cy="13704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42726" name="圆角矩形标注 542725"/>
          <p:cNvSpPr/>
          <p:nvPr/>
        </p:nvSpPr>
        <p:spPr>
          <a:xfrm>
            <a:off x="1138237" y="2836463"/>
            <a:ext cx="1801416" cy="693347"/>
          </a:xfrm>
          <a:prstGeom prst="wedgeRoundRectCallout">
            <a:avLst>
              <a:gd name="adj1" fmla="val -78764"/>
              <a:gd name="adj2" fmla="val -36375"/>
              <a:gd name="adj3" fmla="val 16667"/>
            </a:avLst>
          </a:prstGeom>
          <a:noFill/>
          <a:ln w="9525">
            <a:noFill/>
          </a:ln>
        </p:spPr>
        <p:txBody>
          <a:bodyPr bIns="143100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1350" dirty="0">
                <a:solidFill>
                  <a:srgbClr val="FF0066"/>
                </a:solidFill>
                <a:latin typeface="黑体" panose="02010609060101010101" pitchFamily="49" charset="-122"/>
              </a:rPr>
              <a:t>点钞机</a:t>
            </a:r>
            <a:r>
              <a:rPr lang="zh-CN" altLang="en-US" sz="1350" dirty="0">
                <a:latin typeface="黑体" panose="02010609060101010101" pitchFamily="49" charset="-122"/>
              </a:rPr>
              <a:t>用高精度</a:t>
            </a:r>
            <a:endParaRPr lang="zh-CN" altLang="en-US" sz="135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350" dirty="0">
                <a:latin typeface="黑体" panose="02010609060101010101" pitchFamily="49" charset="-122"/>
              </a:rPr>
              <a:t>微型铂电阻传感器</a:t>
            </a:r>
            <a:endParaRPr lang="zh-CN" altLang="en-US" sz="1350" dirty="0">
              <a:latin typeface="黑体" panose="02010609060101010101" pitchFamily="49" charset="-122"/>
            </a:endParaRPr>
          </a:p>
        </p:txBody>
      </p:sp>
      <p:sp>
        <p:nvSpPr>
          <p:cNvPr id="542728" name="圆角矩形标注 542727"/>
          <p:cNvSpPr/>
          <p:nvPr/>
        </p:nvSpPr>
        <p:spPr>
          <a:xfrm>
            <a:off x="3352800" y="2874563"/>
            <a:ext cx="1668066" cy="693347"/>
          </a:xfrm>
          <a:prstGeom prst="wedgeRoundRectCallout">
            <a:avLst>
              <a:gd name="adj1" fmla="val 55681"/>
              <a:gd name="adj2" fmla="val 68148"/>
              <a:gd name="adj3" fmla="val 16667"/>
            </a:avLst>
          </a:prstGeom>
          <a:noFill/>
          <a:ln w="9525">
            <a:noFill/>
          </a:ln>
        </p:spPr>
        <p:txBody>
          <a:bodyPr bIns="143100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350" dirty="0">
                <a:solidFill>
                  <a:srgbClr val="FF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350" dirty="0">
                <a:solidFill>
                  <a:srgbClr val="FF0066"/>
                </a:solidFill>
                <a:latin typeface="黑体" panose="02010609060101010101" pitchFamily="49" charset="-122"/>
              </a:rPr>
              <a:t>食品</a:t>
            </a:r>
            <a:r>
              <a:rPr lang="zh-CN" altLang="en-US" sz="1350" dirty="0">
                <a:latin typeface="黑体" panose="02010609060101010101" pitchFamily="49" charset="-122"/>
              </a:rPr>
              <a:t>用探针型</a:t>
            </a:r>
            <a:endParaRPr lang="zh-CN" altLang="en-US" sz="135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350" dirty="0">
                <a:latin typeface="黑体" panose="02010609060101010101" pitchFamily="49" charset="-122"/>
              </a:rPr>
              <a:t>高温铂电阻传感器</a:t>
            </a:r>
            <a:r>
              <a:rPr lang="zh-CN" altLang="en-US" sz="1500" dirty="0">
                <a:latin typeface="黑体" panose="02010609060101010101" pitchFamily="49" charset="-122"/>
              </a:rPr>
              <a:t> 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sp>
        <p:nvSpPr>
          <p:cNvPr id="51207" name="文本框 1"/>
          <p:cNvSpPr txBox="1"/>
          <p:nvPr/>
        </p:nvSpPr>
        <p:spPr>
          <a:xfrm>
            <a:off x="1295400" y="4914900"/>
            <a:ext cx="184427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350" dirty="0">
                <a:solidFill>
                  <a:srgbClr val="FF0066"/>
                </a:solidFill>
                <a:latin typeface="黑体" panose="02010609060101010101" pitchFamily="49" charset="-122"/>
              </a:rPr>
              <a:t>冰箱冰柜</a:t>
            </a:r>
            <a:r>
              <a:rPr lang="zh-CN" altLang="en-US" sz="1350" dirty="0">
                <a:latin typeface="黑体" panose="02010609060101010101" pitchFamily="49" charset="-122"/>
              </a:rPr>
              <a:t>用低温型</a:t>
            </a:r>
            <a:endParaRPr lang="zh-CN" altLang="en-US" sz="135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350" dirty="0">
                <a:latin typeface="黑体" panose="02010609060101010101" pitchFamily="49" charset="-122"/>
              </a:rPr>
              <a:t>铂电阻温度传感器</a:t>
            </a:r>
            <a:endParaRPr lang="zh-CN" altLang="en-US" sz="1350" dirty="0">
              <a:latin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5391" y="3880247"/>
            <a:ext cx="5450681" cy="1462804"/>
            <a:chOff x="6561" y="6348"/>
            <a:chExt cx="11445" cy="3071"/>
          </a:xfrm>
        </p:grpSpPr>
        <p:sp>
          <p:nvSpPr>
            <p:cNvPr id="5" name="任意多边形 4"/>
            <p:cNvSpPr/>
            <p:nvPr/>
          </p:nvSpPr>
          <p:spPr>
            <a:xfrm>
              <a:off x="6561" y="6348"/>
              <a:ext cx="11445" cy="3037"/>
            </a:xfrm>
            <a:custGeom>
              <a:avLst/>
              <a:gdLst>
                <a:gd name="connsiteX0" fmla="*/ 575 w 9760"/>
                <a:gd name="connsiteY0" fmla="*/ 518 h 3036"/>
                <a:gd name="connsiteX1" fmla="*/ 1161 w 9760"/>
                <a:gd name="connsiteY1" fmla="*/ 14 h 3036"/>
                <a:gd name="connsiteX2" fmla="*/ 2106 w 9760"/>
                <a:gd name="connsiteY2" fmla="*/ 14 h 3036"/>
                <a:gd name="connsiteX3" fmla="*/ 2106 w 9760"/>
                <a:gd name="connsiteY3" fmla="*/ 14 h 3036"/>
                <a:gd name="connsiteX4" fmla="*/ 3293 w 9760"/>
                <a:gd name="connsiteY4" fmla="*/ 0 h 3036"/>
                <a:gd name="connsiteX5" fmla="*/ 4402 w 9760"/>
                <a:gd name="connsiteY5" fmla="*/ 14 h 3036"/>
                <a:gd name="connsiteX6" fmla="*/ 9174 w 9760"/>
                <a:gd name="connsiteY6" fmla="*/ 14 h 3036"/>
                <a:gd name="connsiteX7" fmla="*/ 9760 w 9760"/>
                <a:gd name="connsiteY7" fmla="*/ 518 h 3036"/>
                <a:gd name="connsiteX8" fmla="*/ 9760 w 9760"/>
                <a:gd name="connsiteY8" fmla="*/ 1776 h 3036"/>
                <a:gd name="connsiteX9" fmla="*/ 9760 w 9760"/>
                <a:gd name="connsiteY9" fmla="*/ 1776 h 3036"/>
                <a:gd name="connsiteX10" fmla="*/ 9760 w 9760"/>
                <a:gd name="connsiteY10" fmla="*/ 2532 h 3036"/>
                <a:gd name="connsiteX11" fmla="*/ 9760 w 9760"/>
                <a:gd name="connsiteY11" fmla="*/ 2532 h 3036"/>
                <a:gd name="connsiteX12" fmla="*/ 9174 w 9760"/>
                <a:gd name="connsiteY12" fmla="*/ 3036 h 3036"/>
                <a:gd name="connsiteX13" fmla="*/ 4402 w 9760"/>
                <a:gd name="connsiteY13" fmla="*/ 3036 h 3036"/>
                <a:gd name="connsiteX14" fmla="*/ 2106 w 9760"/>
                <a:gd name="connsiteY14" fmla="*/ 3036 h 3036"/>
                <a:gd name="connsiteX15" fmla="*/ 1161 w 9760"/>
                <a:gd name="connsiteY15" fmla="*/ 3036 h 3036"/>
                <a:gd name="connsiteX16" fmla="*/ 575 w 9760"/>
                <a:gd name="connsiteY16" fmla="*/ 2532 h 3036"/>
                <a:gd name="connsiteX17" fmla="*/ 575 w 9760"/>
                <a:gd name="connsiteY17" fmla="*/ 2532 h 3036"/>
                <a:gd name="connsiteX18" fmla="*/ 0 w 9760"/>
                <a:gd name="connsiteY18" fmla="*/ 1421 h 3036"/>
                <a:gd name="connsiteX19" fmla="*/ 575 w 9760"/>
                <a:gd name="connsiteY19" fmla="*/ 1776 h 3036"/>
                <a:gd name="connsiteX20" fmla="*/ 594 w 9760"/>
                <a:gd name="connsiteY20" fmla="*/ 1337 h 3036"/>
                <a:gd name="connsiteX21" fmla="*/ 575 w 9760"/>
                <a:gd name="connsiteY21" fmla="*/ 518 h 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60" h="3036">
                  <a:moveTo>
                    <a:pt x="575" y="518"/>
                  </a:moveTo>
                  <a:cubicBezTo>
                    <a:pt x="575" y="239"/>
                    <a:pt x="837" y="14"/>
                    <a:pt x="1161" y="14"/>
                  </a:cubicBezTo>
                  <a:lnTo>
                    <a:pt x="2106" y="14"/>
                  </a:lnTo>
                  <a:lnTo>
                    <a:pt x="2106" y="14"/>
                  </a:lnTo>
                  <a:lnTo>
                    <a:pt x="3293" y="0"/>
                  </a:lnTo>
                  <a:lnTo>
                    <a:pt x="4402" y="14"/>
                  </a:lnTo>
                  <a:lnTo>
                    <a:pt x="9174" y="14"/>
                  </a:lnTo>
                  <a:cubicBezTo>
                    <a:pt x="9498" y="14"/>
                    <a:pt x="9760" y="239"/>
                    <a:pt x="9760" y="518"/>
                  </a:cubicBezTo>
                  <a:lnTo>
                    <a:pt x="9760" y="1776"/>
                  </a:lnTo>
                  <a:lnTo>
                    <a:pt x="9760" y="1776"/>
                  </a:lnTo>
                  <a:lnTo>
                    <a:pt x="9760" y="2532"/>
                  </a:lnTo>
                  <a:lnTo>
                    <a:pt x="9760" y="2532"/>
                  </a:lnTo>
                  <a:cubicBezTo>
                    <a:pt x="9760" y="2811"/>
                    <a:pt x="9498" y="3036"/>
                    <a:pt x="9174" y="3036"/>
                  </a:cubicBezTo>
                  <a:lnTo>
                    <a:pt x="4402" y="3036"/>
                  </a:lnTo>
                  <a:lnTo>
                    <a:pt x="2106" y="3036"/>
                  </a:lnTo>
                  <a:lnTo>
                    <a:pt x="1161" y="3036"/>
                  </a:lnTo>
                  <a:cubicBezTo>
                    <a:pt x="837" y="3036"/>
                    <a:pt x="575" y="2811"/>
                    <a:pt x="575" y="2532"/>
                  </a:cubicBezTo>
                  <a:lnTo>
                    <a:pt x="575" y="2532"/>
                  </a:lnTo>
                  <a:lnTo>
                    <a:pt x="0" y="1421"/>
                  </a:lnTo>
                  <a:lnTo>
                    <a:pt x="575" y="1776"/>
                  </a:lnTo>
                  <a:lnTo>
                    <a:pt x="594" y="1337"/>
                  </a:lnTo>
                  <a:lnTo>
                    <a:pt x="575" y="518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71" name="文本框 2"/>
            <p:cNvSpPr txBox="1"/>
            <p:nvPr/>
          </p:nvSpPr>
          <p:spPr>
            <a:xfrm>
              <a:off x="7327" y="6615"/>
              <a:ext cx="10300" cy="2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350" dirty="0">
                  <a:latin typeface="黑体" panose="02010609060101010101" pitchFamily="49" charset="-122"/>
                </a:rPr>
                <a:t>中</a:t>
              </a:r>
              <a:r>
                <a:rPr lang="zh-CN" altLang="en-US" sz="1350" dirty="0">
                  <a:solidFill>
                    <a:srgbClr val="FF0066"/>
                  </a:solidFill>
                  <a:latin typeface="黑体" panose="02010609060101010101" pitchFamily="49" charset="-122"/>
                </a:rPr>
                <a:t>央空调</a:t>
              </a:r>
              <a:r>
                <a:rPr lang="zh-CN" altLang="en-US" sz="1350" dirty="0">
                  <a:latin typeface="黑体" panose="02010609060101010101" pitchFamily="49" charset="-122"/>
                </a:rPr>
                <a:t>机组供热</a:t>
              </a:r>
              <a:r>
                <a:rPr lang="en-US" altLang="zh-CN" sz="1350" dirty="0">
                  <a:latin typeface="黑体" panose="02010609060101010101" pitchFamily="49" charset="-122"/>
                </a:rPr>
                <a:t>/</a:t>
              </a:r>
              <a:r>
                <a:rPr lang="zh-CN" altLang="en-US" sz="1350" dirty="0">
                  <a:latin typeface="黑体" panose="02010609060101010101" pitchFamily="49" charset="-122"/>
                </a:rPr>
                <a:t>制冷管道测温和控制，冰箱冰柜、轴瓦、缸体，油管，水管，汽管，纺机，平面设备，空调，热水器，体温计等狭小空间工业设备测温和控制，中央空调分户热能计量和工业领域测温控制，大气环境监测、工业过程控制、测量仪表等。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20866" y="2219325"/>
            <a:ext cx="3477815" cy="1032272"/>
            <a:chOff x="10542" y="2860"/>
            <a:chExt cx="7302" cy="2167"/>
          </a:xfrm>
        </p:grpSpPr>
        <p:sp>
          <p:nvSpPr>
            <p:cNvPr id="6" name="任意多边形 5"/>
            <p:cNvSpPr/>
            <p:nvPr/>
          </p:nvSpPr>
          <p:spPr>
            <a:xfrm>
              <a:off x="10542" y="2860"/>
              <a:ext cx="7302" cy="2167"/>
            </a:xfrm>
            <a:custGeom>
              <a:avLst/>
              <a:gdLst>
                <a:gd name="connsiteX0" fmla="*/ 575 w 9760"/>
                <a:gd name="connsiteY0" fmla="*/ 518 h 3036"/>
                <a:gd name="connsiteX1" fmla="*/ 1161 w 9760"/>
                <a:gd name="connsiteY1" fmla="*/ 14 h 3036"/>
                <a:gd name="connsiteX2" fmla="*/ 2106 w 9760"/>
                <a:gd name="connsiteY2" fmla="*/ 14 h 3036"/>
                <a:gd name="connsiteX3" fmla="*/ 2106 w 9760"/>
                <a:gd name="connsiteY3" fmla="*/ 14 h 3036"/>
                <a:gd name="connsiteX4" fmla="*/ 3293 w 9760"/>
                <a:gd name="connsiteY4" fmla="*/ 0 h 3036"/>
                <a:gd name="connsiteX5" fmla="*/ 4402 w 9760"/>
                <a:gd name="connsiteY5" fmla="*/ 14 h 3036"/>
                <a:gd name="connsiteX6" fmla="*/ 9174 w 9760"/>
                <a:gd name="connsiteY6" fmla="*/ 14 h 3036"/>
                <a:gd name="connsiteX7" fmla="*/ 9760 w 9760"/>
                <a:gd name="connsiteY7" fmla="*/ 518 h 3036"/>
                <a:gd name="connsiteX8" fmla="*/ 9760 w 9760"/>
                <a:gd name="connsiteY8" fmla="*/ 1776 h 3036"/>
                <a:gd name="connsiteX9" fmla="*/ 9760 w 9760"/>
                <a:gd name="connsiteY9" fmla="*/ 1776 h 3036"/>
                <a:gd name="connsiteX10" fmla="*/ 9760 w 9760"/>
                <a:gd name="connsiteY10" fmla="*/ 2532 h 3036"/>
                <a:gd name="connsiteX11" fmla="*/ 9760 w 9760"/>
                <a:gd name="connsiteY11" fmla="*/ 2532 h 3036"/>
                <a:gd name="connsiteX12" fmla="*/ 9174 w 9760"/>
                <a:gd name="connsiteY12" fmla="*/ 3036 h 3036"/>
                <a:gd name="connsiteX13" fmla="*/ 4402 w 9760"/>
                <a:gd name="connsiteY13" fmla="*/ 3036 h 3036"/>
                <a:gd name="connsiteX14" fmla="*/ 2106 w 9760"/>
                <a:gd name="connsiteY14" fmla="*/ 3036 h 3036"/>
                <a:gd name="connsiteX15" fmla="*/ 1161 w 9760"/>
                <a:gd name="connsiteY15" fmla="*/ 3036 h 3036"/>
                <a:gd name="connsiteX16" fmla="*/ 575 w 9760"/>
                <a:gd name="connsiteY16" fmla="*/ 2532 h 3036"/>
                <a:gd name="connsiteX17" fmla="*/ 575 w 9760"/>
                <a:gd name="connsiteY17" fmla="*/ 2532 h 3036"/>
                <a:gd name="connsiteX18" fmla="*/ 0 w 9760"/>
                <a:gd name="connsiteY18" fmla="*/ 1421 h 3036"/>
                <a:gd name="connsiteX19" fmla="*/ 575 w 9760"/>
                <a:gd name="connsiteY19" fmla="*/ 1776 h 3036"/>
                <a:gd name="connsiteX20" fmla="*/ 594 w 9760"/>
                <a:gd name="connsiteY20" fmla="*/ 1337 h 3036"/>
                <a:gd name="connsiteX21" fmla="*/ 575 w 9760"/>
                <a:gd name="connsiteY21" fmla="*/ 518 h 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60" h="3036">
                  <a:moveTo>
                    <a:pt x="575" y="518"/>
                  </a:moveTo>
                  <a:cubicBezTo>
                    <a:pt x="575" y="239"/>
                    <a:pt x="837" y="14"/>
                    <a:pt x="1161" y="14"/>
                  </a:cubicBezTo>
                  <a:lnTo>
                    <a:pt x="2106" y="14"/>
                  </a:lnTo>
                  <a:lnTo>
                    <a:pt x="2106" y="14"/>
                  </a:lnTo>
                  <a:lnTo>
                    <a:pt x="3293" y="0"/>
                  </a:lnTo>
                  <a:lnTo>
                    <a:pt x="4402" y="14"/>
                  </a:lnTo>
                  <a:lnTo>
                    <a:pt x="9174" y="14"/>
                  </a:lnTo>
                  <a:cubicBezTo>
                    <a:pt x="9498" y="14"/>
                    <a:pt x="9760" y="239"/>
                    <a:pt x="9760" y="518"/>
                  </a:cubicBezTo>
                  <a:lnTo>
                    <a:pt x="9760" y="1776"/>
                  </a:lnTo>
                  <a:lnTo>
                    <a:pt x="9760" y="1776"/>
                  </a:lnTo>
                  <a:lnTo>
                    <a:pt x="9760" y="2532"/>
                  </a:lnTo>
                  <a:lnTo>
                    <a:pt x="9760" y="2532"/>
                  </a:lnTo>
                  <a:cubicBezTo>
                    <a:pt x="9760" y="2811"/>
                    <a:pt x="9498" y="3036"/>
                    <a:pt x="9174" y="3036"/>
                  </a:cubicBezTo>
                  <a:lnTo>
                    <a:pt x="4402" y="3036"/>
                  </a:lnTo>
                  <a:lnTo>
                    <a:pt x="2106" y="3036"/>
                  </a:lnTo>
                  <a:lnTo>
                    <a:pt x="1161" y="3036"/>
                  </a:lnTo>
                  <a:cubicBezTo>
                    <a:pt x="837" y="3036"/>
                    <a:pt x="575" y="2811"/>
                    <a:pt x="575" y="2532"/>
                  </a:cubicBezTo>
                  <a:lnTo>
                    <a:pt x="575" y="2532"/>
                  </a:lnTo>
                  <a:lnTo>
                    <a:pt x="0" y="1421"/>
                  </a:lnTo>
                  <a:lnTo>
                    <a:pt x="575" y="1776"/>
                  </a:lnTo>
                  <a:lnTo>
                    <a:pt x="594" y="1337"/>
                  </a:lnTo>
                  <a:lnTo>
                    <a:pt x="575" y="518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9" name="文本框 6"/>
            <p:cNvSpPr txBox="1"/>
            <p:nvPr/>
          </p:nvSpPr>
          <p:spPr>
            <a:xfrm>
              <a:off x="11182" y="3017"/>
              <a:ext cx="6517" cy="19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350" dirty="0">
                  <a:latin typeface="黑体" panose="02010609060101010101" pitchFamily="49" charset="-122"/>
                </a:rPr>
                <a:t>适合</a:t>
              </a:r>
              <a:r>
                <a:rPr lang="zh-CN" altLang="en-US" sz="1350" dirty="0">
                  <a:solidFill>
                    <a:srgbClr val="FF0066"/>
                  </a:solidFill>
                  <a:latin typeface="黑体" panose="02010609060101010101" pitchFamily="49" charset="-122"/>
                </a:rPr>
                <a:t>土壤探测、医疗实验、物料仓储、食品加工、冷库冷藏等需要深入刺进物体、食品、水果包装</a:t>
              </a:r>
              <a:r>
                <a:rPr lang="zh-CN" altLang="en-US" sz="1350" dirty="0">
                  <a:latin typeface="黑体" panose="02010609060101010101" pitchFamily="49" charset="-122"/>
                </a:rPr>
                <a:t>内部测量温度的现场和环境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</p:grpSp>
      <p:sp>
        <p:nvSpPr>
          <p:cNvPr id="19466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7" name="灯片编号占位符 6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2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2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26" grpId="0"/>
      <p:bldP spid="542728" grpId="0"/>
      <p:bldP spid="5120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图片 5437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544" y="1695450"/>
            <a:ext cx="1889522" cy="101441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226" name="图片 5437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954" y="1695450"/>
            <a:ext cx="1295400" cy="101441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227" name="图片 5437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844" y="1771650"/>
            <a:ext cx="1835944" cy="86201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2228" name="矩形 543748"/>
          <p:cNvSpPr/>
          <p:nvPr/>
        </p:nvSpPr>
        <p:spPr>
          <a:xfrm>
            <a:off x="1143000" y="2710259"/>
            <a:ext cx="231140" cy="206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75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75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9" name="矩形 543749"/>
          <p:cNvSpPr/>
          <p:nvPr/>
        </p:nvSpPr>
        <p:spPr>
          <a:xfrm>
            <a:off x="1143000" y="3615134"/>
            <a:ext cx="207010" cy="206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75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75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0" name="矩形 543750"/>
          <p:cNvSpPr/>
          <p:nvPr/>
        </p:nvSpPr>
        <p:spPr>
          <a:xfrm>
            <a:off x="1250156" y="2845594"/>
            <a:ext cx="7146131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350" dirty="0">
                <a:latin typeface="黑体" panose="02010609060101010101" pitchFamily="49" charset="-122"/>
              </a:rPr>
              <a:t>a) </a:t>
            </a:r>
            <a:r>
              <a:rPr lang="zh-CN" altLang="en-US" sz="1350" dirty="0">
                <a:latin typeface="黑体" panose="02010609060101010101" pitchFamily="49" charset="-122"/>
              </a:rPr>
              <a:t>铂电阻元件</a:t>
            </a:r>
            <a:r>
              <a:rPr lang="en-US" altLang="zh-CN" sz="1350" dirty="0">
                <a:latin typeface="黑体" panose="02010609060101010101" pitchFamily="49" charset="-122"/>
              </a:rPr>
              <a:t>-</a:t>
            </a:r>
            <a:r>
              <a:rPr lang="zh-CN" altLang="en-US" sz="1350" dirty="0">
                <a:latin typeface="黑体" panose="02010609060101010101" pitchFamily="49" charset="-122"/>
              </a:rPr>
              <a:t>陶瓷型    </a:t>
            </a:r>
            <a:r>
              <a:rPr lang="en-US" altLang="zh-CN" sz="1350" dirty="0">
                <a:latin typeface="黑体" panose="02010609060101010101" pitchFamily="49" charset="-122"/>
              </a:rPr>
              <a:t>b) </a:t>
            </a:r>
            <a:r>
              <a:rPr lang="zh-CN" altLang="en-US" sz="1350" dirty="0">
                <a:latin typeface="黑体" panose="02010609060101010101" pitchFamily="49" charset="-122"/>
              </a:rPr>
              <a:t>铂电阻元件</a:t>
            </a:r>
            <a:r>
              <a:rPr lang="en-US" altLang="zh-CN" sz="1350" dirty="0">
                <a:latin typeface="黑体" panose="02010609060101010101" pitchFamily="49" charset="-122"/>
              </a:rPr>
              <a:t>-</a:t>
            </a:r>
            <a:r>
              <a:rPr lang="zh-CN" altLang="en-US" sz="1350" dirty="0">
                <a:latin typeface="黑体" panose="02010609060101010101" pitchFamily="49" charset="-122"/>
              </a:rPr>
              <a:t>薄膜型    </a:t>
            </a:r>
            <a:r>
              <a:rPr lang="en-US" altLang="zh-CN" sz="1350" dirty="0">
                <a:latin typeface="黑体" panose="02010609060101010101" pitchFamily="49" charset="-122"/>
              </a:rPr>
              <a:t>c) </a:t>
            </a:r>
            <a:r>
              <a:rPr lang="zh-CN" altLang="en-US" sz="1350" dirty="0">
                <a:latin typeface="黑体" panose="02010609060101010101" pitchFamily="49" charset="-122"/>
              </a:rPr>
              <a:t>薄膜型温度探测器（不干胶板）</a:t>
            </a:r>
            <a:endParaRPr lang="zh-CN" altLang="en-US" sz="1350" dirty="0">
              <a:latin typeface="黑体" panose="02010609060101010101" pitchFamily="49" charset="-122"/>
            </a:endParaRPr>
          </a:p>
        </p:txBody>
      </p:sp>
      <p:pic>
        <p:nvPicPr>
          <p:cNvPr id="52231" name="图片 5437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547" y="3323035"/>
            <a:ext cx="1004888" cy="119538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232" name="图片 5437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1275" y="3248025"/>
            <a:ext cx="750094" cy="1344216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233" name="图片 5437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6638" y="3264694"/>
            <a:ext cx="990600" cy="131087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234" name="图片 5437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2506" y="3408760"/>
            <a:ext cx="1079897" cy="102393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235" name="图片 5437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7672" y="3537347"/>
            <a:ext cx="1484710" cy="76557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2236" name="矩形 543756"/>
          <p:cNvSpPr/>
          <p:nvPr/>
        </p:nvSpPr>
        <p:spPr>
          <a:xfrm>
            <a:off x="1143000" y="146566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52237" name="矩形 543757"/>
          <p:cNvSpPr/>
          <p:nvPr/>
        </p:nvSpPr>
        <p:spPr>
          <a:xfrm>
            <a:off x="2809875" y="4783931"/>
            <a:ext cx="3401616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350" dirty="0">
                <a:latin typeface="黑体" panose="02010609060101010101" pitchFamily="49" charset="-122"/>
              </a:rPr>
              <a:t>d) </a:t>
            </a:r>
            <a:r>
              <a:rPr lang="zh-CN" altLang="en-US" sz="1350" dirty="0">
                <a:latin typeface="黑体" panose="02010609060101010101" pitchFamily="49" charset="-122"/>
              </a:rPr>
              <a:t>带柔性引线的铂电阻温度探测器</a:t>
            </a:r>
            <a:endParaRPr lang="zh-CN" altLang="en-US" sz="1350" dirty="0">
              <a:latin typeface="黑体" panose="02010609060101010101" pitchFamily="49" charset="-122"/>
            </a:endParaRPr>
          </a:p>
        </p:txBody>
      </p:sp>
      <p:sp>
        <p:nvSpPr>
          <p:cNvPr id="20496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97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6" grpId="0"/>
      <p:bldP spid="5223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图片 54476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2766" y="1860947"/>
            <a:ext cx="1190625" cy="21014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0" name="图片 54477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8438" y="2022872"/>
            <a:ext cx="1528763" cy="17776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5447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679" y="2193131"/>
            <a:ext cx="2268141" cy="150137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3252" name="矩形 544772"/>
          <p:cNvSpPr/>
          <p:nvPr/>
        </p:nvSpPr>
        <p:spPr>
          <a:xfrm>
            <a:off x="1143000" y="175260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53253" name="矩形 544773"/>
          <p:cNvSpPr/>
          <p:nvPr/>
        </p:nvSpPr>
        <p:spPr>
          <a:xfrm>
            <a:off x="1143000" y="3784203"/>
            <a:ext cx="279400" cy="206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75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sz="75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5" name="矩形 544775"/>
          <p:cNvSpPr/>
          <p:nvPr/>
        </p:nvSpPr>
        <p:spPr>
          <a:xfrm>
            <a:off x="1385888" y="4173141"/>
            <a:ext cx="2633663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350" dirty="0">
                <a:latin typeface="黑体" panose="02010609060101010101" pitchFamily="49" charset="-122"/>
              </a:rPr>
              <a:t>e) </a:t>
            </a:r>
            <a:r>
              <a:rPr lang="zh-CN" altLang="en-US" sz="1350" dirty="0">
                <a:latin typeface="黑体" panose="02010609060101010101" pitchFamily="49" charset="-122"/>
              </a:rPr>
              <a:t>铠装铂电阻电阻温度探测器</a:t>
            </a:r>
            <a:endParaRPr lang="zh-CN" altLang="en-US" sz="1350" dirty="0">
              <a:latin typeface="黑体" panose="02010609060101010101" pitchFamily="49" charset="-122"/>
            </a:endParaRPr>
          </a:p>
        </p:txBody>
      </p:sp>
      <p:sp>
        <p:nvSpPr>
          <p:cNvPr id="53256" name="矩形 544776"/>
          <p:cNvSpPr/>
          <p:nvPr/>
        </p:nvSpPr>
        <p:spPr>
          <a:xfrm>
            <a:off x="5057775" y="4173141"/>
            <a:ext cx="2281238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350" dirty="0">
                <a:latin typeface="黑体" panose="02010609060101010101" pitchFamily="49" charset="-122"/>
              </a:rPr>
              <a:t>f) </a:t>
            </a:r>
            <a:r>
              <a:rPr lang="zh-CN" altLang="en-US" sz="1350" dirty="0">
                <a:latin typeface="黑体" panose="02010609060101010101" pitchFamily="49" charset="-122"/>
              </a:rPr>
              <a:t>外用</a:t>
            </a:r>
            <a:r>
              <a:rPr lang="en-US" altLang="zh-CN" sz="1350" dirty="0">
                <a:latin typeface="黑体" panose="02010609060101010101" pitchFamily="49" charset="-122"/>
              </a:rPr>
              <a:t>/</a:t>
            </a:r>
            <a:r>
              <a:rPr lang="zh-CN" altLang="en-US" sz="1350" dirty="0">
                <a:latin typeface="黑体" panose="02010609060101010101" pitchFamily="49" charset="-122"/>
              </a:rPr>
              <a:t>冷藏温度传感器器</a:t>
            </a:r>
            <a:endParaRPr lang="zh-CN" altLang="en-US" sz="1350" dirty="0">
              <a:latin typeface="黑体" panose="02010609060101010101" pitchFamily="49" charset="-122"/>
            </a:endParaRPr>
          </a:p>
        </p:txBody>
      </p:sp>
      <p:sp>
        <p:nvSpPr>
          <p:cNvPr id="21514" name="日期占位符 1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5" name="灯片编号占位符 2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5" grpId="0"/>
      <p:bldP spid="5325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545793"/>
          <p:cNvSpPr>
            <a:spLocks noGrp="1"/>
          </p:cNvSpPr>
          <p:nvPr>
            <p:ph type="title" idx="4294967295"/>
          </p:nvPr>
        </p:nvSpPr>
        <p:spPr>
          <a:xfrm>
            <a:off x="2021681" y="1376363"/>
            <a:ext cx="4980385" cy="394097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70C0"/>
                </a:solidFill>
                <a:latin typeface="黑体" panose="02010609060101010101" pitchFamily="49" charset="-122"/>
              </a:rPr>
              <a:t>4.</a:t>
            </a:r>
            <a:r>
              <a:rPr lang="zh-CN" altLang="en-US" sz="2100" dirty="0">
                <a:solidFill>
                  <a:srgbClr val="0070C0"/>
                </a:solidFill>
                <a:latin typeface="黑体" panose="02010609060101010101" pitchFamily="49" charset="-122"/>
              </a:rPr>
              <a:t>热电阻传感器的测量电路</a:t>
            </a:r>
            <a:endParaRPr lang="zh-CN" altLang="en-US" sz="2100" dirty="0">
              <a:solidFill>
                <a:srgbClr val="0070C0"/>
              </a:solidFill>
              <a:latin typeface="黑体" panose="02010609060101010101" pitchFamily="49" charset="-122"/>
            </a:endParaRPr>
          </a:p>
        </p:txBody>
      </p:sp>
      <p:sp>
        <p:nvSpPr>
          <p:cNvPr id="54274" name="文本占位符 545794"/>
          <p:cNvSpPr>
            <a:spLocks noGrp="1"/>
          </p:cNvSpPr>
          <p:nvPr>
            <p:ph idx="1"/>
          </p:nvPr>
        </p:nvSpPr>
        <p:spPr>
          <a:xfrm>
            <a:off x="545306" y="1802606"/>
            <a:ext cx="7984331" cy="1064895"/>
          </a:xfrm>
        </p:spPr>
        <p:txBody>
          <a:bodyPr vert="horz" wrap="square" lIns="68580" tIns="34290" rIns="68580" bIns="34290" anchor="t" anchorCtr="0">
            <a:spAutoFit/>
          </a:bodyPr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1800" dirty="0"/>
              <a:t>热电阻传感器外接引线如果较长时，引线电阻的变化使测量结果有较大误差，为减小误差，可采用</a:t>
            </a:r>
            <a:r>
              <a:rPr lang="zh-CN" altLang="en-US" sz="1800" dirty="0">
                <a:solidFill>
                  <a:srgbClr val="FF0066"/>
                </a:solidFill>
              </a:rPr>
              <a:t>三线制</a:t>
            </a:r>
            <a:r>
              <a:rPr lang="zh-CN" altLang="en-US" sz="1800" dirty="0"/>
              <a:t>电桥连接法测量电路或</a:t>
            </a:r>
            <a:r>
              <a:rPr lang="zh-CN" altLang="en-US" sz="1800" dirty="0">
                <a:solidFill>
                  <a:srgbClr val="FF0066"/>
                </a:solidFill>
              </a:rPr>
              <a:t>四线恒流源</a:t>
            </a:r>
            <a:r>
              <a:rPr lang="zh-CN" altLang="en-US" sz="1800" dirty="0"/>
              <a:t>测量电路。</a:t>
            </a:r>
            <a:endParaRPr lang="zh-CN" altLang="en-US" sz="1800" dirty="0"/>
          </a:p>
        </p:txBody>
      </p:sp>
      <p:sp>
        <p:nvSpPr>
          <p:cNvPr id="22532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3056" y="2834878"/>
            <a:ext cx="2664619" cy="2081600"/>
            <a:chOff x="4148138" y="2282985"/>
            <a:chExt cx="3552825" cy="2775306"/>
          </a:xfrm>
        </p:grpSpPr>
        <p:sp>
          <p:nvSpPr>
            <p:cNvPr id="22538" name="文本框 545799"/>
            <p:cNvSpPr txBox="1"/>
            <p:nvPr/>
          </p:nvSpPr>
          <p:spPr>
            <a:xfrm>
              <a:off x="4148138" y="4659534"/>
              <a:ext cx="3552825" cy="3987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457200" lvl="1" indent="0" algn="ctr" eaLnBrk="1" hangingPunct="1">
                <a:spcBef>
                  <a:spcPct val="0"/>
                </a:spcBef>
                <a:buNone/>
              </a:pPr>
              <a:r>
                <a:rPr lang="en-US" altLang="zh-CN" sz="1350" dirty="0">
                  <a:latin typeface="黑体" panose="02010609060101010101" pitchFamily="49" charset="-122"/>
                </a:rPr>
                <a:t> </a:t>
              </a:r>
              <a:r>
                <a:rPr lang="zh-CN" altLang="en-US" sz="1350" dirty="0">
                  <a:latin typeface="黑体" panose="02010609060101010101" pitchFamily="49" charset="-122"/>
                </a:rPr>
                <a:t>三线制电桥测量电路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  <p:pic>
          <p:nvPicPr>
            <p:cNvPr id="22539" name="Picture 53" descr="D:\jenny\传感器书稿\第二版 图稿_65320\12EETIF\3013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99856" y="2282985"/>
              <a:ext cx="2664296" cy="231848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950619" y="2802731"/>
            <a:ext cx="2715816" cy="2135146"/>
            <a:chOff x="7910565" y="2360937"/>
            <a:chExt cx="3621088" cy="2847819"/>
          </a:xfrm>
        </p:grpSpPr>
        <p:sp>
          <p:nvSpPr>
            <p:cNvPr id="22536" name="文本框 545802"/>
            <p:cNvSpPr txBox="1"/>
            <p:nvPr/>
          </p:nvSpPr>
          <p:spPr>
            <a:xfrm>
              <a:off x="8616171" y="4532889"/>
              <a:ext cx="2209876" cy="6758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1350" dirty="0">
                  <a:latin typeface="黑体" panose="02010609060101010101" pitchFamily="49" charset="-122"/>
                </a:rPr>
                <a:t> </a:t>
              </a:r>
              <a:r>
                <a:rPr lang="zh-CN" altLang="en-US" sz="1350" dirty="0">
                  <a:latin typeface="黑体" panose="02010609060101010101" pitchFamily="49" charset="-122"/>
                </a:rPr>
                <a:t>四线制</a:t>
              </a:r>
              <a:endParaRPr lang="zh-CN" altLang="en-US" sz="1350" dirty="0">
                <a:latin typeface="黑体" panose="02010609060101010101" pitchFamily="49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1350" dirty="0">
                  <a:latin typeface="黑体" panose="02010609060101010101" pitchFamily="49" charset="-122"/>
                </a:rPr>
                <a:t>恒流源测量电路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  <p:pic>
          <p:nvPicPr>
            <p:cNvPr id="22537" name="Picture 55" descr="D:\jenny\传感器书稿\第二版 图稿_65320\12EETIF\3014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10565" y="2360937"/>
              <a:ext cx="3621088" cy="200416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274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54274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545793"/>
          <p:cNvSpPr>
            <a:spLocks noGrp="1"/>
          </p:cNvSpPr>
          <p:nvPr>
            <p:ph type="title" idx="4294967295"/>
          </p:nvPr>
        </p:nvSpPr>
        <p:spPr>
          <a:xfrm>
            <a:off x="2021681" y="1376363"/>
            <a:ext cx="4980385" cy="394097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70C0"/>
                </a:solidFill>
                <a:latin typeface="黑体" panose="02010609060101010101" pitchFamily="49" charset="-122"/>
              </a:rPr>
              <a:t>4.</a:t>
            </a:r>
            <a:r>
              <a:rPr lang="zh-CN" altLang="en-US" sz="2100" dirty="0">
                <a:solidFill>
                  <a:srgbClr val="0070C0"/>
                </a:solidFill>
                <a:latin typeface="黑体" panose="02010609060101010101" pitchFamily="49" charset="-122"/>
              </a:rPr>
              <a:t>热电阻传感器的测量电路</a:t>
            </a:r>
            <a:endParaRPr lang="zh-CN" altLang="en-US" sz="2100" dirty="0">
              <a:solidFill>
                <a:srgbClr val="0070C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545806" name="对象 545805"/>
          <p:cNvGraphicFramePr/>
          <p:nvPr/>
        </p:nvGraphicFramePr>
        <p:xfrm>
          <a:off x="5282804" y="4149329"/>
          <a:ext cx="1968103" cy="321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397000" imgH="228600" progId="Equation.DSMT4">
                  <p:embed/>
                </p:oleObj>
              </mc:Choice>
              <mc:Fallback>
                <p:oleObj name="" r:id="rId1" imgW="1397000" imgH="2286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82804" y="4149329"/>
                        <a:ext cx="1968103" cy="321469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08" name="对象 545807"/>
          <p:cNvGraphicFramePr/>
          <p:nvPr/>
        </p:nvGraphicFramePr>
        <p:xfrm>
          <a:off x="5522119" y="4560094"/>
          <a:ext cx="701279" cy="329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482600" imgH="228600" progId="Equation.DSMT4">
                  <p:embed/>
                </p:oleObj>
              </mc:Choice>
              <mc:Fallback>
                <p:oleObj name="" r:id="rId3" imgW="482600" imgH="2286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2119" y="4560094"/>
                        <a:ext cx="701279" cy="32980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10" name="对象 545809"/>
          <p:cNvGraphicFramePr/>
          <p:nvPr/>
        </p:nvGraphicFramePr>
        <p:xfrm>
          <a:off x="6386513" y="4546997"/>
          <a:ext cx="701279" cy="344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469900" imgH="228600" progId="Equation.DSMT4">
                  <p:embed/>
                </p:oleObj>
              </mc:Choice>
              <mc:Fallback>
                <p:oleObj name="" r:id="rId5" imgW="469900" imgH="2286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86513" y="4546997"/>
                        <a:ext cx="701279" cy="34409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12" name="对象 545811"/>
          <p:cNvGraphicFramePr/>
          <p:nvPr/>
        </p:nvGraphicFramePr>
        <p:xfrm>
          <a:off x="1837135" y="4110038"/>
          <a:ext cx="1674019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1143000" imgH="228600" progId="Equation.DSMT4">
                  <p:embed/>
                </p:oleObj>
              </mc:Choice>
              <mc:Fallback>
                <p:oleObj name="" r:id="rId7" imgW="1143000" imgH="2286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37135" y="4110038"/>
                        <a:ext cx="1674019" cy="3333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14" name="对象 545813"/>
          <p:cNvGraphicFramePr/>
          <p:nvPr/>
        </p:nvGraphicFramePr>
        <p:xfrm>
          <a:off x="1649016" y="4520804"/>
          <a:ext cx="702469" cy="330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9" imgW="482600" imgH="228600" progId="Equation.DSMT4">
                  <p:embed/>
                </p:oleObj>
              </mc:Choice>
              <mc:Fallback>
                <p:oleObj name="" r:id="rId9" imgW="482600" imgH="2286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9016" y="4520804"/>
                        <a:ext cx="702469" cy="33099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16" name="对象 545815"/>
          <p:cNvGraphicFramePr/>
          <p:nvPr/>
        </p:nvGraphicFramePr>
        <p:xfrm>
          <a:off x="2459831" y="4520804"/>
          <a:ext cx="1187054" cy="360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0" imgW="749300" imgH="228600" progId="Equation.DSMT4">
                  <p:embed/>
                </p:oleObj>
              </mc:Choice>
              <mc:Fallback>
                <p:oleObj name="" r:id="rId10" imgW="749300" imgH="228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59831" y="4520804"/>
                        <a:ext cx="1187054" cy="360759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1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305991" y="5563791"/>
            <a:ext cx="2133600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2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16066" y="2025253"/>
            <a:ext cx="2664619" cy="2081600"/>
            <a:chOff x="4148138" y="2282985"/>
            <a:chExt cx="3552825" cy="2775306"/>
          </a:xfrm>
        </p:grpSpPr>
        <p:sp>
          <p:nvSpPr>
            <p:cNvPr id="23574" name="文本框 545799"/>
            <p:cNvSpPr txBox="1"/>
            <p:nvPr/>
          </p:nvSpPr>
          <p:spPr>
            <a:xfrm>
              <a:off x="4148138" y="4659534"/>
              <a:ext cx="3552825" cy="3987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457200" lvl="1" indent="0" algn="ctr" eaLnBrk="1" hangingPunct="1">
                <a:spcBef>
                  <a:spcPct val="0"/>
                </a:spcBef>
                <a:buNone/>
              </a:pPr>
              <a:r>
                <a:rPr lang="en-US" altLang="zh-CN" sz="1350" dirty="0">
                  <a:latin typeface="黑体" panose="02010609060101010101" pitchFamily="49" charset="-122"/>
                </a:rPr>
                <a:t> </a:t>
              </a:r>
              <a:r>
                <a:rPr lang="zh-CN" altLang="en-US" sz="1350" dirty="0">
                  <a:latin typeface="黑体" panose="02010609060101010101" pitchFamily="49" charset="-122"/>
                </a:rPr>
                <a:t>三线制电桥测量电路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  <p:pic>
          <p:nvPicPr>
            <p:cNvPr id="23575" name="Picture 53" descr="D:\jenny\传感器书稿\第二版 图稿_65320\12EETIF\3013.tif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799856" y="2282985"/>
              <a:ext cx="2664296" cy="23184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椭圆 6"/>
          <p:cNvSpPr/>
          <p:nvPr/>
        </p:nvSpPr>
        <p:spPr>
          <a:xfrm>
            <a:off x="2882504" y="4520804"/>
            <a:ext cx="323850" cy="3774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897813" y="5065108"/>
            <a:ext cx="1782198" cy="594066"/>
          </a:xfrm>
          <a:prstGeom prst="wedgeRoundRectCallout">
            <a:avLst>
              <a:gd name="adj1" fmla="val -36309"/>
              <a:gd name="adj2" fmla="val -86821"/>
              <a:gd name="adj3" fmla="val 16667"/>
            </a:avLst>
          </a:prstGeom>
          <a:solidFill>
            <a:srgbClr val="3399FF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导线引起测量误差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6048375" y="5058977"/>
            <a:ext cx="1655973" cy="594066"/>
          </a:xfrm>
          <a:prstGeom prst="wedgeRoundRectCallout">
            <a:avLst>
              <a:gd name="adj1" fmla="val -36309"/>
              <a:gd name="adj2" fmla="val -86821"/>
              <a:gd name="adj3" fmla="val 16667"/>
            </a:avLst>
          </a:prstGeom>
          <a:solidFill>
            <a:srgbClr val="3399FF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导线引起的测量误差相互抵消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grpSp>
        <p:nvGrpSpPr>
          <p:cNvPr id="23571" name="组合 19"/>
          <p:cNvGrpSpPr/>
          <p:nvPr/>
        </p:nvGrpSpPr>
        <p:grpSpPr>
          <a:xfrm>
            <a:off x="1490663" y="1943100"/>
            <a:ext cx="2020491" cy="2024119"/>
            <a:chOff x="1454383" y="2333756"/>
            <a:chExt cx="2693755" cy="2698693"/>
          </a:xfrm>
        </p:grpSpPr>
        <p:sp>
          <p:nvSpPr>
            <p:cNvPr id="23572" name="文本框 545796"/>
            <p:cNvSpPr txBox="1"/>
            <p:nvPr/>
          </p:nvSpPr>
          <p:spPr>
            <a:xfrm>
              <a:off x="1703512" y="4633689"/>
              <a:ext cx="2260301" cy="3987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1350" dirty="0">
                  <a:latin typeface="黑体" panose="02010609060101010101" pitchFamily="49" charset="-122"/>
                </a:rPr>
                <a:t> </a:t>
              </a:r>
              <a:r>
                <a:rPr lang="zh-CN" altLang="en-US" sz="1350" dirty="0">
                  <a:latin typeface="黑体" panose="02010609060101010101" pitchFamily="49" charset="-122"/>
                </a:rPr>
                <a:t>两线制测量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  <p:pic>
          <p:nvPicPr>
            <p:cNvPr id="23573" name="Picture 54" descr="D:\jenny\传感器书稿\第二版 图稿_65320\12EETIF\3012.tif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454383" y="2333756"/>
              <a:ext cx="2693755" cy="219913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5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5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5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5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5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5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5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5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5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58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5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5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58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5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5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5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5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5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545793"/>
          <p:cNvSpPr>
            <a:spLocks noGrp="1"/>
          </p:cNvSpPr>
          <p:nvPr>
            <p:ph type="title" idx="4294967295"/>
          </p:nvPr>
        </p:nvSpPr>
        <p:spPr>
          <a:xfrm>
            <a:off x="2021681" y="1402556"/>
            <a:ext cx="4980385" cy="394097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70C0"/>
                </a:solidFill>
                <a:latin typeface="黑体" panose="02010609060101010101" pitchFamily="49" charset="-122"/>
              </a:rPr>
              <a:t>4.</a:t>
            </a:r>
            <a:r>
              <a:rPr lang="zh-CN" altLang="en-US" sz="2100" dirty="0">
                <a:solidFill>
                  <a:srgbClr val="0070C0"/>
                </a:solidFill>
                <a:latin typeface="黑体" panose="02010609060101010101" pitchFamily="49" charset="-122"/>
              </a:rPr>
              <a:t>热电阻传感器的测量电路</a:t>
            </a:r>
            <a:endParaRPr lang="zh-CN" altLang="en-US" sz="2100" dirty="0">
              <a:solidFill>
                <a:srgbClr val="0070C0"/>
              </a:solidFill>
              <a:latin typeface="黑体" panose="02010609060101010101" pitchFamily="49" charset="-122"/>
            </a:endParaRPr>
          </a:p>
        </p:txBody>
      </p:sp>
      <p:graphicFrame>
        <p:nvGraphicFramePr>
          <p:cNvPr id="24579" name="对象 545817"/>
          <p:cNvGraphicFramePr/>
          <p:nvPr/>
        </p:nvGraphicFramePr>
        <p:xfrm>
          <a:off x="6354366" y="4725591"/>
          <a:ext cx="9715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95300" imgH="228600" progId="Equation.DSMT4">
                  <p:embed/>
                </p:oleObj>
              </mc:Choice>
              <mc:Fallback>
                <p:oleObj name="" r:id="rId1" imgW="495300" imgH="228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54366" y="4725591"/>
                        <a:ext cx="971550" cy="3238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050" kern="1200" dirty="0"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1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76085" y="5595938"/>
            <a:ext cx="432197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grpSp>
        <p:nvGrpSpPr>
          <p:cNvPr id="24582" name="组合 32"/>
          <p:cNvGrpSpPr/>
          <p:nvPr/>
        </p:nvGrpSpPr>
        <p:grpSpPr>
          <a:xfrm>
            <a:off x="5457825" y="2353866"/>
            <a:ext cx="2715816" cy="2136064"/>
            <a:chOff x="7910565" y="2360937"/>
            <a:chExt cx="3621088" cy="2847439"/>
          </a:xfrm>
        </p:grpSpPr>
        <p:sp>
          <p:nvSpPr>
            <p:cNvPr id="24589" name="文本框 545802"/>
            <p:cNvSpPr txBox="1"/>
            <p:nvPr/>
          </p:nvSpPr>
          <p:spPr>
            <a:xfrm>
              <a:off x="8616171" y="4532889"/>
              <a:ext cx="2209876" cy="6754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1350" dirty="0">
                  <a:latin typeface="黑体" panose="02010609060101010101" pitchFamily="49" charset="-122"/>
                </a:rPr>
                <a:t> </a:t>
              </a:r>
              <a:r>
                <a:rPr lang="zh-CN" altLang="en-US" sz="1350" dirty="0">
                  <a:latin typeface="黑体" panose="02010609060101010101" pitchFamily="49" charset="-122"/>
                </a:rPr>
                <a:t>四线制</a:t>
              </a:r>
              <a:endParaRPr lang="zh-CN" altLang="en-US" sz="1350" dirty="0">
                <a:latin typeface="黑体" panose="02010609060101010101" pitchFamily="49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1350" dirty="0">
                  <a:latin typeface="黑体" panose="02010609060101010101" pitchFamily="49" charset="-122"/>
                </a:rPr>
                <a:t>恒流源测量电路</a:t>
              </a:r>
              <a:endParaRPr lang="zh-CN" altLang="en-US" sz="1350" dirty="0">
                <a:latin typeface="黑体" panose="02010609060101010101" pitchFamily="49" charset="-122"/>
              </a:endParaRPr>
            </a:p>
          </p:txBody>
        </p:sp>
        <p:pic>
          <p:nvPicPr>
            <p:cNvPr id="24590" name="Picture 55" descr="D:\jenny\传感器书稿\第二版 图稿_65320\12EETIF\3014.t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10565" y="2360937"/>
              <a:ext cx="3621088" cy="200416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圆角矩形标注 5"/>
          <p:cNvSpPr/>
          <p:nvPr/>
        </p:nvSpPr>
        <p:spPr>
          <a:xfrm>
            <a:off x="413147" y="2178844"/>
            <a:ext cx="4505325" cy="2144316"/>
          </a:xfrm>
          <a:prstGeom prst="wedgeRoundRectCallout">
            <a:avLst>
              <a:gd name="adj1" fmla="val 61903"/>
              <a:gd name="adj2" fmla="val 103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四线制测量用两条附加测试线提供恒定电流，另两条测试线测量未知电阻的电压降，在电压表输入阻抗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足够高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的条件下，电流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几乎不流过电压表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，这样就可以精确测量未知电阻上的压降，计算得出电阻值。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13860" y="2603897"/>
            <a:ext cx="14037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84094" y="3606404"/>
            <a:ext cx="14037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86463" y="2842022"/>
            <a:ext cx="70246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86463" y="3451622"/>
            <a:ext cx="70246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627019" y="2912269"/>
            <a:ext cx="459581" cy="4750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5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7" name="组合 546817"/>
          <p:cNvGrpSpPr/>
          <p:nvPr/>
        </p:nvGrpSpPr>
        <p:grpSpPr>
          <a:xfrm>
            <a:off x="1547813" y="3096816"/>
            <a:ext cx="6048375" cy="2285697"/>
            <a:chOff x="2014" y="10895"/>
            <a:chExt cx="6247" cy="2253"/>
          </a:xfrm>
        </p:grpSpPr>
        <p:graphicFrame>
          <p:nvGraphicFramePr>
            <p:cNvPr id="25621" name="对象 546818"/>
            <p:cNvGraphicFramePr>
              <a:graphicFrameLocks noChangeAspect="1"/>
            </p:cNvGraphicFramePr>
            <p:nvPr/>
          </p:nvGraphicFramePr>
          <p:xfrm>
            <a:off x="2014" y="10895"/>
            <a:ext cx="1554" cy="17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3457575" imgH="3388995" progId="Visio.Drawing.11">
                    <p:embed/>
                  </p:oleObj>
                </mc:Choice>
                <mc:Fallback>
                  <p:oleObj name="" r:id="rId1" imgW="3457575" imgH="3388995" progId="Visio.Drawing.11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14" y="10895"/>
                          <a:ext cx="1554" cy="1716"/>
                        </a:xfrm>
                        <a:prstGeom prst="rect">
                          <a:avLst/>
                        </a:prstGeom>
                        <a:solidFill>
                          <a:schemeClr val="accent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22" name="对象 546819"/>
            <p:cNvGraphicFramePr>
              <a:graphicFrameLocks noChangeAspect="1"/>
            </p:cNvGraphicFramePr>
            <p:nvPr/>
          </p:nvGraphicFramePr>
          <p:xfrm>
            <a:off x="4298" y="10895"/>
            <a:ext cx="1800" cy="17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3266440" imgH="4116705" progId="Visio.Drawing.11">
                    <p:embed/>
                  </p:oleObj>
                </mc:Choice>
                <mc:Fallback>
                  <p:oleObj name="" r:id="rId3" imgW="3266440" imgH="4116705" progId="Visio.Drawing.11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98" y="10895"/>
                          <a:ext cx="1800" cy="1716"/>
                        </a:xfrm>
                        <a:prstGeom prst="rect">
                          <a:avLst/>
                        </a:prstGeom>
                        <a:solidFill>
                          <a:schemeClr val="accent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23" name="对象 546820"/>
            <p:cNvGraphicFramePr>
              <a:graphicFrameLocks noChangeAspect="1"/>
            </p:cNvGraphicFramePr>
            <p:nvPr/>
          </p:nvGraphicFramePr>
          <p:xfrm>
            <a:off x="6998" y="10956"/>
            <a:ext cx="1263" cy="15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5" imgW="3266440" imgH="4116705" progId="Visio.Drawing.11">
                    <p:embed/>
                  </p:oleObj>
                </mc:Choice>
                <mc:Fallback>
                  <p:oleObj name="" r:id="rId5" imgW="3266440" imgH="4116705" progId="Visio.Drawing.11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998" y="10956"/>
                          <a:ext cx="1263" cy="1594"/>
                        </a:xfrm>
                        <a:prstGeom prst="rect">
                          <a:avLst/>
                        </a:prstGeom>
                        <a:solidFill>
                          <a:schemeClr val="accent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4" name="文本框 546821"/>
            <p:cNvSpPr txBox="1"/>
            <p:nvPr/>
          </p:nvSpPr>
          <p:spPr>
            <a:xfrm>
              <a:off x="3471" y="12831"/>
              <a:ext cx="3420" cy="317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1500" dirty="0">
                  <a:latin typeface="黑体" panose="02010609060101010101" pitchFamily="49" charset="-122"/>
                </a:rPr>
                <a:t>　热电阻引线方式</a:t>
              </a:r>
              <a:endParaRPr lang="zh-CN" altLang="en-US" sz="1500" dirty="0">
                <a:latin typeface="黑体" panose="02010609060101010101" pitchFamily="49" charset="-122"/>
              </a:endParaRPr>
            </a:p>
          </p:txBody>
        </p:sp>
      </p:grpSp>
      <p:sp>
        <p:nvSpPr>
          <p:cNvPr id="55302" name="圆角矩形标注 546822"/>
          <p:cNvSpPr/>
          <p:nvPr/>
        </p:nvSpPr>
        <p:spPr>
          <a:xfrm>
            <a:off x="1547813" y="1347352"/>
            <a:ext cx="5454254" cy="1582022"/>
          </a:xfrm>
          <a:prstGeom prst="wedgeRoundRectCallout">
            <a:avLst>
              <a:gd name="adj1" fmla="val 17730"/>
              <a:gd name="adj2" fmla="val 60080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无论三线制或四线制测量电路，都必须从热电阻感温体的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根部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引出导线，不能从热电阻的接线端子上分出，如图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3-15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所示。否则同样会存在引线误差！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604" name="日期占位符 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500" dirty="0">
                <a:ea typeface="宋体" panose="02010600030101010101" pitchFamily="2" charset="-122"/>
              </a:rPr>
            </a:fld>
            <a:endParaRPr lang="en-US" altLang="en-US" sz="1500" dirty="0">
              <a:ea typeface="宋体" panose="02010600030101010101" pitchFamily="2" charset="-122"/>
            </a:endParaRPr>
          </a:p>
        </p:txBody>
      </p:sp>
      <p:sp>
        <p:nvSpPr>
          <p:cNvPr id="25605" name="灯片编号占位符 2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957388" y="3098006"/>
            <a:ext cx="142875" cy="1416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958579" y="4411266"/>
            <a:ext cx="141685" cy="1416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75535" y="3150394"/>
            <a:ext cx="14168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86250" y="440055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731794" y="4339829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29413" y="3193256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禁止符 2"/>
          <p:cNvSpPr/>
          <p:nvPr/>
        </p:nvSpPr>
        <p:spPr>
          <a:xfrm>
            <a:off x="2736056" y="3073004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禁止符 28"/>
          <p:cNvSpPr/>
          <p:nvPr/>
        </p:nvSpPr>
        <p:spPr>
          <a:xfrm>
            <a:off x="2764631" y="4385072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禁止符 29"/>
          <p:cNvSpPr/>
          <p:nvPr/>
        </p:nvSpPr>
        <p:spPr>
          <a:xfrm>
            <a:off x="5166122" y="3115866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禁止符 30"/>
          <p:cNvSpPr/>
          <p:nvPr/>
        </p:nvSpPr>
        <p:spPr>
          <a:xfrm>
            <a:off x="5241131" y="3969544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禁止符 31"/>
          <p:cNvSpPr/>
          <p:nvPr/>
        </p:nvSpPr>
        <p:spPr>
          <a:xfrm>
            <a:off x="5166122" y="4385072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禁止符 32"/>
          <p:cNvSpPr/>
          <p:nvPr/>
        </p:nvSpPr>
        <p:spPr>
          <a:xfrm>
            <a:off x="7325916" y="3164681"/>
            <a:ext cx="195263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禁止符 33"/>
          <p:cNvSpPr/>
          <p:nvPr/>
        </p:nvSpPr>
        <p:spPr>
          <a:xfrm>
            <a:off x="7437835" y="3482579"/>
            <a:ext cx="194072" cy="195263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禁止符 34"/>
          <p:cNvSpPr/>
          <p:nvPr/>
        </p:nvSpPr>
        <p:spPr>
          <a:xfrm>
            <a:off x="7423547" y="4015979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禁止符 35"/>
          <p:cNvSpPr/>
          <p:nvPr/>
        </p:nvSpPr>
        <p:spPr>
          <a:xfrm>
            <a:off x="7391400" y="4351735"/>
            <a:ext cx="194072" cy="194072"/>
          </a:xfrm>
          <a:prstGeom prst="noSmoking">
            <a:avLst/>
          </a:prstGeom>
          <a:solidFill>
            <a:srgbClr val="FF66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8498" name="标题 618497"/>
          <p:cNvSpPr>
            <a:spLocks noGrp="1"/>
          </p:cNvSpPr>
          <p:nvPr>
            <p:ph type="title"/>
          </p:nvPr>
        </p:nvSpPr>
        <p:spPr>
          <a:xfrm>
            <a:off x="925116" y="1645444"/>
            <a:ext cx="3224213" cy="391160"/>
          </a:xfrm>
          <a:solidFill>
            <a:srgbClr val="CCEC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（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1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）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两种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导体的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接触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电势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j-ea"/>
              <a:cs typeface="+mj-cs"/>
            </a:endParaRPr>
          </a:p>
        </p:txBody>
      </p:sp>
      <p:pic>
        <p:nvPicPr>
          <p:cNvPr id="618499" name="图片 6184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447" y="2346722"/>
            <a:ext cx="2645569" cy="2197894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1685" name="直接连接符 618500"/>
          <p:cNvSpPr/>
          <p:nvPr/>
        </p:nvSpPr>
        <p:spPr>
          <a:xfrm>
            <a:off x="2734866" y="2943225"/>
            <a:ext cx="0" cy="852488"/>
          </a:xfrm>
          <a:prstGeom prst="line">
            <a:avLst/>
          </a:prstGeom>
          <a:ln w="9525">
            <a:noFill/>
          </a:ln>
        </p:spPr>
      </p:sp>
      <p:sp>
        <p:nvSpPr>
          <p:cNvPr id="618502" name="矩形标注 618501"/>
          <p:cNvSpPr/>
          <p:nvPr/>
        </p:nvSpPr>
        <p:spPr>
          <a:xfrm>
            <a:off x="3889772" y="1974374"/>
            <a:ext cx="4600575" cy="3542665"/>
          </a:xfrm>
          <a:prstGeom prst="wedgeRectCallout">
            <a:avLst>
              <a:gd name="adj1" fmla="val -66991"/>
              <a:gd name="adj2" fmla="val -16255"/>
            </a:avLst>
          </a:prstGeom>
          <a:noFill/>
          <a:ln w="9525">
            <a:noFill/>
          </a:ln>
        </p:spPr>
        <p:txBody>
          <a:bodyPr bIns="35100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接触电势是由于两种不同导体的自由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电子浓度不同</a:t>
            </a:r>
            <a:endParaRPr lang="en-US" altLang="zh-CN" sz="1500" dirty="0">
              <a:solidFill>
                <a:srgbClr val="FF0066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而在接触面形成的电势。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假设两种金属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的自由电子浓度分别为 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N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和 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N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，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且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N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＞ 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N</a:t>
            </a:r>
            <a:r>
              <a:rPr lang="en-US" altLang="zh-CN" sz="150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。当两种金属相接时，将产生自由电子的 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扩散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现象。在同一瞬间，由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扩散到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中去的电子比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由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扩散到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中去的多，从而使金属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A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失去电子带正</a:t>
            </a:r>
            <a:endParaRPr lang="en-US" altLang="zh-CN" sz="1500" dirty="0">
              <a:solidFill>
                <a:srgbClr val="FF0066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电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；金属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B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得到电子带负电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，在接触面形成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电场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。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此电场阻止电子进一步扩散，当达到动态平衡时，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在接触面的两侧就形成了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稳定的电位差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，即接触电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势</a:t>
            </a: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e</a:t>
            </a:r>
            <a:r>
              <a:rPr lang="en-US" altLang="zh-CN" sz="1500" baseline="-25000" dirty="0">
                <a:solidFill>
                  <a:srgbClr val="FF0066"/>
                </a:solidFill>
                <a:latin typeface="黑体" panose="02010609060101010101" pitchFamily="49" charset="-122"/>
              </a:rPr>
              <a:t>AB</a:t>
            </a: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(t)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。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接触电动势的数值取决于两种导体的性质和接触点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的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温度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，而与导体的形状及尺寸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无关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</a:rPr>
              <a:t>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71687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8" name="灯片编号占位符 4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33588" y="2714625"/>
            <a:ext cx="0" cy="11882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1"/>
          <p:cNvGrpSpPr/>
          <p:nvPr/>
        </p:nvGrpSpPr>
        <p:grpSpPr>
          <a:xfrm>
            <a:off x="2108597" y="2787254"/>
            <a:ext cx="217884" cy="1044178"/>
            <a:chOff x="2811050" y="2573371"/>
            <a:chExt cx="291007" cy="1391450"/>
          </a:xfrm>
        </p:grpSpPr>
        <p:sp>
          <p:nvSpPr>
            <p:cNvPr id="10" name="十二边形 9"/>
            <p:cNvSpPr/>
            <p:nvPr/>
          </p:nvSpPr>
          <p:spPr>
            <a:xfrm>
              <a:off x="2814230" y="2573371"/>
              <a:ext cx="287827" cy="288762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—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十二边形 19"/>
            <p:cNvSpPr/>
            <p:nvPr/>
          </p:nvSpPr>
          <p:spPr>
            <a:xfrm>
              <a:off x="2811050" y="3330180"/>
              <a:ext cx="287827" cy="288762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—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十二边形 20"/>
            <p:cNvSpPr/>
            <p:nvPr/>
          </p:nvSpPr>
          <p:spPr>
            <a:xfrm>
              <a:off x="2811050" y="3676059"/>
              <a:ext cx="287827" cy="288762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—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十二边形 22"/>
            <p:cNvSpPr/>
            <p:nvPr/>
          </p:nvSpPr>
          <p:spPr>
            <a:xfrm>
              <a:off x="2811050" y="2979541"/>
              <a:ext cx="287827" cy="287175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—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1709738" y="2781300"/>
            <a:ext cx="215504" cy="1064419"/>
            <a:chOff x="2279576" y="2564904"/>
            <a:chExt cx="288032" cy="1420050"/>
          </a:xfrm>
        </p:grpSpPr>
        <p:sp>
          <p:nvSpPr>
            <p:cNvPr id="24" name="十二边形 23"/>
            <p:cNvSpPr/>
            <p:nvPr/>
          </p:nvSpPr>
          <p:spPr>
            <a:xfrm>
              <a:off x="2279576" y="2564904"/>
              <a:ext cx="288032" cy="287505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十二边形 25"/>
            <p:cNvSpPr/>
            <p:nvPr/>
          </p:nvSpPr>
          <p:spPr>
            <a:xfrm>
              <a:off x="2279576" y="2941361"/>
              <a:ext cx="288032" cy="289093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十二边形 26"/>
            <p:cNvSpPr/>
            <p:nvPr/>
          </p:nvSpPr>
          <p:spPr>
            <a:xfrm>
              <a:off x="2279576" y="3319405"/>
              <a:ext cx="288032" cy="287504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十二边形 27"/>
            <p:cNvSpPr/>
            <p:nvPr/>
          </p:nvSpPr>
          <p:spPr>
            <a:xfrm>
              <a:off x="2279576" y="3697450"/>
              <a:ext cx="288032" cy="287504"/>
            </a:xfrm>
            <a:prstGeom prst="dodec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850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8502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37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8502">
                                            <p:txEl>
                                              <p:charRg st="37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6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8502">
                                            <p:txEl>
                                              <p:charRg st="65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9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8502">
                                            <p:txEl>
                                              <p:charRg st="9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18502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146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8502">
                                            <p:txEl>
                                              <p:charRg st="146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171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18502">
                                            <p:txEl>
                                              <p:charRg st="171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196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18502">
                                            <p:txEl>
                                              <p:charRg st="196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221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8502">
                                            <p:txEl>
                                              <p:charRg st="221" end="2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233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18502">
                                            <p:txEl>
                                              <p:charRg st="233" end="2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>
                                            <p:txEl>
                                              <p:charRg st="256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18502">
                                            <p:txEl>
                                              <p:charRg st="256" end="2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71" name="Picture 23" descr="D:\jenny\传感器书稿\第二版 图稿_65320\12EETIF\3016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2169" y="2564606"/>
            <a:ext cx="2376488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1" name="标题 547841"/>
          <p:cNvSpPr>
            <a:spLocks noGrp="1"/>
          </p:cNvSpPr>
          <p:nvPr>
            <p:ph type="title"/>
          </p:nvPr>
        </p:nvSpPr>
        <p:spPr>
          <a:xfrm>
            <a:off x="2160985" y="1376363"/>
            <a:ext cx="4517231" cy="475060"/>
          </a:xfrm>
        </p:spPr>
        <p:txBody>
          <a:bodyPr vert="horz" wrap="square" lIns="68580" tIns="34290" rIns="68580" bIns="34290" anchor="ctr" anchorCtr="0"/>
          <a:p>
            <a:pPr marL="838200" indent="-838200" eaLnBrk="1" hangingPunct="1"/>
            <a:r>
              <a:rPr lang="en-US" altLang="zh-CN" sz="2100" dirty="0">
                <a:solidFill>
                  <a:srgbClr val="00206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半导体热敏电阻 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547843" name="文本占位符 547842"/>
          <p:cNvSpPr>
            <a:spLocks noGrp="1"/>
          </p:cNvSpPr>
          <p:nvPr>
            <p:ph type="body" sz="half" idx="1"/>
          </p:nvPr>
        </p:nvSpPr>
        <p:spPr>
          <a:xfrm>
            <a:off x="573881" y="1905000"/>
            <a:ext cx="7616429" cy="677545"/>
          </a:xfrm>
        </p:spPr>
        <p:txBody>
          <a:bodyPr vert="horz" wrap="square" lIns="68580" tIns="34290" rIns="68580" bIns="34290" anchor="t" anchorCtr="0">
            <a:spAutoFit/>
          </a:bodyPr>
          <a:p>
            <a:pPr algn="just" eaLnBrk="1" hangingPunct="1">
              <a:lnSpc>
                <a:spcPct val="110000"/>
              </a:lnSpc>
              <a:spcBef>
                <a:spcPct val="0"/>
              </a:spcBef>
              <a:buClr>
                <a:srgbClr val="FFC000"/>
              </a:buClr>
              <a:buSzTx/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黑体" panose="02010609060101010101" pitchFamily="49" charset="-122"/>
              </a:rPr>
              <a:t>半导体热敏电阻简称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热敏电阻</a:t>
            </a:r>
            <a:r>
              <a:rPr lang="zh-CN" altLang="en-US" sz="1500" dirty="0">
                <a:latin typeface="黑体" panose="02010609060101010101" pitchFamily="49" charset="-122"/>
              </a:rPr>
              <a:t>，是一种新型的半导体测温元件，热敏电阻是利用某些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金属氧化物或单晶锗、硅</a:t>
            </a:r>
            <a:r>
              <a:rPr lang="zh-CN" altLang="en-US" sz="1500" dirty="0">
                <a:latin typeface="黑体" panose="02010609060101010101" pitchFamily="49" charset="-122"/>
              </a:rPr>
              <a:t>等材料，按特定工艺制成的感温元件。</a:t>
            </a:r>
            <a:r>
              <a:rPr lang="zh-CN" altLang="en-US" sz="2100" dirty="0">
                <a:latin typeface="黑体" panose="02010609060101010101" pitchFamily="49" charset="-122"/>
              </a:rPr>
              <a:t>               </a:t>
            </a:r>
            <a:endParaRPr lang="zh-CN" altLang="en-US" sz="2100" dirty="0">
              <a:latin typeface="黑体" panose="02010609060101010101" pitchFamily="49" charset="-122"/>
            </a:endParaRPr>
          </a:p>
        </p:txBody>
      </p:sp>
      <p:sp>
        <p:nvSpPr>
          <p:cNvPr id="547844" name="左大括号 547843"/>
          <p:cNvSpPr/>
          <p:nvPr/>
        </p:nvSpPr>
        <p:spPr>
          <a:xfrm>
            <a:off x="1219200" y="2834879"/>
            <a:ext cx="205979" cy="1028700"/>
          </a:xfrm>
          <a:prstGeom prst="leftBrace">
            <a:avLst>
              <a:gd name="adj1" fmla="val 26637"/>
              <a:gd name="adj2" fmla="val 50000"/>
            </a:avLst>
          </a:prstGeom>
          <a:solidFill>
            <a:srgbClr val="FFC00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7845" name="矩形 547844"/>
          <p:cNvSpPr/>
          <p:nvPr/>
        </p:nvSpPr>
        <p:spPr>
          <a:xfrm>
            <a:off x="805815" y="2619375"/>
            <a:ext cx="413385" cy="1458516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500" dirty="0">
                <a:latin typeface="Times New Roman" panose="02020603050405020304" pitchFamily="18" charset="0"/>
              </a:rPr>
              <a:t>热敏电阻分类</a:t>
            </a:r>
            <a:endParaRPr lang="zh-CN" altLang="en-US" sz="1500" dirty="0">
              <a:latin typeface="Times New Roman" panose="02020603050405020304" pitchFamily="18" charset="0"/>
            </a:endParaRPr>
          </a:p>
        </p:txBody>
      </p:sp>
      <p:sp>
        <p:nvSpPr>
          <p:cNvPr id="547846" name="矩形 547845"/>
          <p:cNvSpPr/>
          <p:nvPr/>
        </p:nvSpPr>
        <p:spPr>
          <a:xfrm>
            <a:off x="1440656" y="2672953"/>
            <a:ext cx="3349228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正温度系数（</a:t>
            </a: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PTC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）</a:t>
            </a:r>
            <a:r>
              <a:rPr lang="zh-CN" altLang="en-US" sz="1500" dirty="0">
                <a:latin typeface="黑体" panose="02010609060101010101" pitchFamily="49" charset="-122"/>
              </a:rPr>
              <a:t>热敏电阻</a:t>
            </a:r>
            <a:r>
              <a:rPr lang="en-US" altLang="zh-CN" sz="1500" dirty="0">
                <a:latin typeface="黑体" panose="02010609060101010101" pitchFamily="49" charset="-122"/>
              </a:rPr>
              <a:t>;</a:t>
            </a:r>
            <a:endParaRPr lang="en-US" altLang="zh-CN" sz="1500" dirty="0"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负温度系数（</a:t>
            </a: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NTC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）</a:t>
            </a:r>
            <a:r>
              <a:rPr lang="zh-CN" altLang="en-US" sz="1500" dirty="0">
                <a:latin typeface="黑体" panose="02010609060101010101" pitchFamily="49" charset="-122"/>
              </a:rPr>
              <a:t>热敏电阻</a:t>
            </a:r>
            <a:r>
              <a:rPr lang="en-US" altLang="zh-CN" sz="1500" dirty="0">
                <a:latin typeface="黑体" panose="02010609060101010101" pitchFamily="49" charset="-122"/>
              </a:rPr>
              <a:t>; </a:t>
            </a:r>
            <a:endParaRPr lang="en-US" altLang="zh-CN" sz="1500" dirty="0"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临界温度电阻器（</a:t>
            </a:r>
            <a:r>
              <a:rPr lang="en-US" altLang="zh-CN" sz="1500" dirty="0">
                <a:solidFill>
                  <a:srgbClr val="FF0066"/>
                </a:solidFill>
                <a:latin typeface="黑体" panose="02010609060101010101" pitchFamily="49" charset="-122"/>
              </a:rPr>
              <a:t>CTR</a:t>
            </a:r>
            <a:r>
              <a:rPr lang="zh-CN" altLang="en-US" sz="1500" dirty="0">
                <a:solidFill>
                  <a:srgbClr val="FF0066"/>
                </a:solidFill>
                <a:latin typeface="黑体" panose="02010609060101010101" pitchFamily="49" charset="-122"/>
              </a:rPr>
              <a:t>）</a:t>
            </a:r>
            <a:endParaRPr lang="zh-CN" altLang="en-US" sz="1500" dirty="0">
              <a:solidFill>
                <a:srgbClr val="FF0066"/>
              </a:solidFill>
              <a:latin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500" dirty="0">
                <a:latin typeface="黑体" panose="02010609060101010101" pitchFamily="49" charset="-122"/>
              </a:rPr>
              <a:t>(</a:t>
            </a:r>
            <a:r>
              <a:rPr lang="zh-CN" altLang="en-US" sz="1500" dirty="0">
                <a:latin typeface="黑体" panose="02010609060101010101" pitchFamily="49" charset="-122"/>
              </a:rPr>
              <a:t>在某一特定温度下电阻值会发生突变</a:t>
            </a:r>
            <a:r>
              <a:rPr lang="en-US" altLang="zh-CN" sz="1500" dirty="0">
                <a:latin typeface="黑体" panose="02010609060101010101" pitchFamily="49" charset="-122"/>
              </a:rPr>
              <a:t>)</a:t>
            </a:r>
            <a:endParaRPr lang="en-US" altLang="zh-CN" sz="1500" dirty="0">
              <a:latin typeface="黑体" panose="02010609060101010101" pitchFamily="49" charset="-122"/>
            </a:endParaRPr>
          </a:p>
        </p:txBody>
      </p:sp>
      <p:sp>
        <p:nvSpPr>
          <p:cNvPr id="56327" name="矩形 547847"/>
          <p:cNvSpPr/>
          <p:nvPr/>
        </p:nvSpPr>
        <p:spPr>
          <a:xfrm>
            <a:off x="5544741" y="4857750"/>
            <a:ext cx="31861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200" dirty="0">
                <a:latin typeface="黑体" panose="02010609060101010101" pitchFamily="49" charset="-122"/>
              </a:rPr>
              <a:t>各种热敏电阻的特性曲线 </a:t>
            </a:r>
            <a:endParaRPr lang="zh-CN" altLang="en-US" sz="1200" dirty="0">
              <a:latin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200" dirty="0">
                <a:latin typeface="黑体" panose="02010609060101010101" pitchFamily="49" charset="-122"/>
              </a:rPr>
              <a:t>1</a:t>
            </a:r>
            <a:r>
              <a:rPr lang="en-US" altLang="zh-CN" sz="1200" dirty="0">
                <a:latin typeface="宋体" panose="02010600030101010101" pitchFamily="2" charset="-122"/>
              </a:rPr>
              <a:t>—</a:t>
            </a:r>
            <a:r>
              <a:rPr lang="zh-CN" altLang="en-US" sz="1200" dirty="0">
                <a:latin typeface="黑体" panose="02010609060101010101" pitchFamily="49" charset="-122"/>
              </a:rPr>
              <a:t>突变型</a:t>
            </a:r>
            <a:r>
              <a:rPr lang="en-US" altLang="zh-CN" sz="1200" dirty="0">
                <a:latin typeface="黑体" panose="02010609060101010101" pitchFamily="49" charset="-122"/>
              </a:rPr>
              <a:t>NTC  2</a:t>
            </a:r>
            <a:r>
              <a:rPr lang="en-US" altLang="zh-CN" sz="1200" dirty="0">
                <a:latin typeface="宋体" panose="02010600030101010101" pitchFamily="2" charset="-122"/>
              </a:rPr>
              <a:t>—</a:t>
            </a:r>
            <a:r>
              <a:rPr lang="zh-CN" altLang="en-US" sz="1200" dirty="0">
                <a:latin typeface="黑体" panose="02010609060101010101" pitchFamily="49" charset="-122"/>
              </a:rPr>
              <a:t>负温度</a:t>
            </a:r>
            <a:r>
              <a:rPr lang="en-US" altLang="zh-CN" sz="1200" dirty="0">
                <a:latin typeface="黑体" panose="02010609060101010101" pitchFamily="49" charset="-122"/>
              </a:rPr>
              <a:t>NTC </a:t>
            </a:r>
            <a:endParaRPr lang="en-US" altLang="zh-CN" sz="1200" dirty="0">
              <a:latin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200" dirty="0">
                <a:latin typeface="黑体" panose="02010609060101010101" pitchFamily="49" charset="-122"/>
              </a:rPr>
              <a:t>3</a:t>
            </a:r>
            <a:r>
              <a:rPr lang="en-US" altLang="zh-CN" sz="1200" dirty="0">
                <a:latin typeface="宋体" panose="02010600030101010101" pitchFamily="2" charset="-122"/>
              </a:rPr>
              <a:t>—</a:t>
            </a:r>
            <a:r>
              <a:rPr lang="zh-CN" altLang="en-US" sz="1200" dirty="0">
                <a:latin typeface="黑体" panose="02010609060101010101" pitchFamily="49" charset="-122"/>
              </a:rPr>
              <a:t>线形型</a:t>
            </a:r>
            <a:r>
              <a:rPr lang="en-US" altLang="zh-CN" sz="1200" dirty="0">
                <a:latin typeface="黑体" panose="02010609060101010101" pitchFamily="49" charset="-122"/>
              </a:rPr>
              <a:t>PTC  4</a:t>
            </a:r>
            <a:r>
              <a:rPr lang="en-US" altLang="zh-CN" sz="1200" dirty="0">
                <a:latin typeface="宋体" panose="02010600030101010101" pitchFamily="2" charset="-122"/>
              </a:rPr>
              <a:t>—</a:t>
            </a:r>
            <a:r>
              <a:rPr lang="zh-CN" altLang="en-US" sz="1200" dirty="0">
                <a:latin typeface="黑体" panose="02010609060101010101" pitchFamily="49" charset="-122"/>
              </a:rPr>
              <a:t>突变型</a:t>
            </a:r>
            <a:r>
              <a:rPr lang="en-US" altLang="zh-CN" sz="1200" dirty="0">
                <a:latin typeface="黑体" panose="02010609060101010101" pitchFamily="49" charset="-122"/>
              </a:rPr>
              <a:t>PTC</a:t>
            </a:r>
            <a:endParaRPr lang="en-US" altLang="zh-CN" sz="1200" dirty="0">
              <a:latin typeface="黑体" panose="02010609060101010101" pitchFamily="49" charset="-122"/>
            </a:endParaRPr>
          </a:p>
        </p:txBody>
      </p:sp>
      <p:sp>
        <p:nvSpPr>
          <p:cNvPr id="56328" name="矩形 547848"/>
          <p:cNvSpPr>
            <a:spLocks noChangeArrowheads="1"/>
          </p:cNvSpPr>
          <p:nvPr/>
        </p:nvSpPr>
        <p:spPr bwMode="auto">
          <a:xfrm>
            <a:off x="6454379" y="2294335"/>
            <a:ext cx="1040130" cy="29908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温度的测量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6329" name="矩形 547849"/>
          <p:cNvSpPr>
            <a:spLocks noChangeArrowheads="1"/>
          </p:cNvSpPr>
          <p:nvPr/>
        </p:nvSpPr>
        <p:spPr bwMode="auto">
          <a:xfrm>
            <a:off x="6484144" y="4455319"/>
            <a:ext cx="1211580" cy="29908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温控开关电路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6330" name="直接连接符 547850"/>
          <p:cNvSpPr/>
          <p:nvPr/>
        </p:nvSpPr>
        <p:spPr>
          <a:xfrm rot="-10800000" flipV="1">
            <a:off x="6678216" y="2582466"/>
            <a:ext cx="332184" cy="817959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6331" name="直接连接符 547851"/>
          <p:cNvSpPr/>
          <p:nvPr/>
        </p:nvSpPr>
        <p:spPr>
          <a:xfrm rot="5400000" flipV="1">
            <a:off x="6854429" y="2753916"/>
            <a:ext cx="748903" cy="43934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6332" name="直接连接符 547852"/>
          <p:cNvSpPr/>
          <p:nvPr/>
        </p:nvSpPr>
        <p:spPr>
          <a:xfrm rot="10800000">
            <a:off x="6844904" y="3914775"/>
            <a:ext cx="238125" cy="50720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6333" name="直接连接符 547853"/>
          <p:cNvSpPr/>
          <p:nvPr/>
        </p:nvSpPr>
        <p:spPr>
          <a:xfrm rot="-10800000" flipH="1">
            <a:off x="7083029" y="3752850"/>
            <a:ext cx="242888" cy="667941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547855" name="内容占位符 547854"/>
          <p:cNvGraphicFramePr>
            <a:graphicFrameLocks noGrp="1" noChangeAspect="1"/>
          </p:cNvGraphicFramePr>
          <p:nvPr>
            <p:ph sz="half" idx="2"/>
          </p:nvPr>
        </p:nvGraphicFramePr>
        <p:xfrm>
          <a:off x="2308622" y="4305300"/>
          <a:ext cx="162044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1148715" imgH="721360" progId="Visio.Drawing.11">
                  <p:embed/>
                </p:oleObj>
              </mc:Choice>
              <mc:Fallback>
                <p:oleObj name="" r:id="rId2" imgW="1148715" imgH="721360" progId="Visio.Drawing.11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2308622" y="4305300"/>
                        <a:ext cx="1620440" cy="1014413"/>
                      </a:xfrm>
                      <a:prstGeom prst="rect">
                        <a:avLst/>
                      </a:prstGeom>
                      <a:solidFill>
                        <a:schemeClr val="accent1">
                          <a:alpha val="100000"/>
                        </a:scheme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7856" name="矩形 547855"/>
          <p:cNvSpPr/>
          <p:nvPr/>
        </p:nvSpPr>
        <p:spPr>
          <a:xfrm>
            <a:off x="767954" y="4478219"/>
            <a:ext cx="1350169" cy="5530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500" dirty="0">
                <a:latin typeface="黑体" panose="02010609060101010101" pitchFamily="49" charset="-122"/>
              </a:rPr>
              <a:t> </a:t>
            </a:r>
            <a:r>
              <a:rPr lang="zh-CN" altLang="en-US" sz="1500" dirty="0">
                <a:latin typeface="黑体" panose="02010609060101010101" pitchFamily="49" charset="-122"/>
              </a:rPr>
              <a:t>热敏电阻在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500" dirty="0">
                <a:latin typeface="黑体" panose="02010609060101010101" pitchFamily="49" charset="-122"/>
              </a:rPr>
              <a:t>电路中的符号： 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sp>
        <p:nvSpPr>
          <p:cNvPr id="26641" name="日期占位符 1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en-US" altLang="en-US" sz="1500" dirty="0">
                <a:ea typeface="宋体" panose="02010600030101010101" pitchFamily="2" charset="-122"/>
              </a:rPr>
            </a:fld>
            <a:endParaRPr lang="en-US" altLang="en-US" sz="1500" dirty="0">
              <a:ea typeface="宋体" panose="02010600030101010101" pitchFamily="2" charset="-122"/>
            </a:endParaRPr>
          </a:p>
        </p:txBody>
      </p:sp>
      <p:sp>
        <p:nvSpPr>
          <p:cNvPr id="26642" name="灯片编号占位符 2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500" dirty="0">
                <a:ea typeface="宋体" panose="02010600030101010101" pitchFamily="2" charset="-122"/>
              </a:rPr>
            </a:fld>
            <a:endParaRPr lang="zh-CN" altLang="en-US" sz="15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4784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4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7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7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47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47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47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  <p:bldP spid="547843" grpId="0" build="p"/>
      <p:bldP spid="547844" grpId="0" bldLvl="0" animBg="1"/>
      <p:bldP spid="547845" grpId="0"/>
      <p:bldP spid="547846" grpId="0"/>
      <p:bldP spid="56327" grpId="0"/>
      <p:bldP spid="56328" grpId="0" bldLvl="0" animBg="1"/>
      <p:bldP spid="56329" grpId="0" bldLvl="0" animBg="1"/>
      <p:bldP spid="5478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522" name="标题 619521"/>
          <p:cNvSpPr>
            <a:spLocks noGrp="1"/>
          </p:cNvSpPr>
          <p:nvPr>
            <p:ph type="title"/>
          </p:nvPr>
        </p:nvSpPr>
        <p:spPr>
          <a:xfrm>
            <a:off x="900113" y="1754981"/>
            <a:ext cx="3244453" cy="391160"/>
          </a:xfrm>
          <a:solidFill>
            <a:srgbClr val="CCEC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（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2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）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单一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导体的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温差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j-ea"/>
                <a:cs typeface="+mj-cs"/>
              </a:rPr>
              <a:t>电势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j-ea"/>
              <a:cs typeface="+mj-cs"/>
            </a:endParaRPr>
          </a:p>
        </p:txBody>
      </p:sp>
      <p:pic>
        <p:nvPicPr>
          <p:cNvPr id="619523" name="图片 619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9972" y="2319338"/>
            <a:ext cx="2378869" cy="2312194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</p:pic>
      <p:sp>
        <p:nvSpPr>
          <p:cNvPr id="619526" name="矩形标注 619525"/>
          <p:cNvSpPr/>
          <p:nvPr/>
        </p:nvSpPr>
        <p:spPr>
          <a:xfrm>
            <a:off x="722710" y="2371329"/>
            <a:ext cx="4211240" cy="2365374"/>
          </a:xfrm>
          <a:prstGeom prst="wedgeRectCallout">
            <a:avLst>
              <a:gd name="adj1" fmla="val 81310"/>
              <a:gd name="adj2" fmla="val -19968"/>
            </a:avLst>
          </a:prstGeom>
          <a:noFill/>
          <a:ln w="9525">
            <a:noFill/>
          </a:ln>
        </p:spPr>
        <p:txBody>
          <a:bodyPr bIns="35100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对于单一导体，如果两端温度分别为</a:t>
            </a:r>
            <a:r>
              <a:rPr lang="en-US" altLang="zh-CN" sz="165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、</a:t>
            </a:r>
            <a:r>
              <a:rPr lang="en-US" altLang="zh-CN" sz="1650" dirty="0">
                <a:solidFill>
                  <a:srgbClr val="000000"/>
                </a:solidFill>
                <a:latin typeface="黑体" panose="02010609060101010101" pitchFamily="49" charset="-122"/>
              </a:rPr>
              <a:t>t</a:t>
            </a:r>
            <a:r>
              <a:rPr lang="en-US" altLang="zh-CN" sz="1650" baseline="-25000" dirty="0">
                <a:solidFill>
                  <a:srgbClr val="000000"/>
                </a:solidFill>
                <a:latin typeface="黑体" panose="02010609060101010101" pitchFamily="49" charset="-122"/>
              </a:rPr>
              <a:t>0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，如图</a:t>
            </a:r>
            <a:r>
              <a:rPr lang="en-US" altLang="zh-CN" sz="1650" dirty="0">
                <a:solidFill>
                  <a:srgbClr val="000000"/>
                </a:solidFill>
                <a:latin typeface="黑体" panose="02010609060101010101" pitchFamily="49" charset="-122"/>
              </a:rPr>
              <a:t>3-23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所示，则导体中的自由电子，在</a:t>
            </a:r>
            <a:r>
              <a:rPr lang="zh-CN" altLang="en-US" sz="1650" dirty="0">
                <a:solidFill>
                  <a:srgbClr val="FF0066"/>
                </a:solidFill>
                <a:latin typeface="黑体" panose="02010609060101010101" pitchFamily="49" charset="-122"/>
              </a:rPr>
              <a:t>高温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端具有较大的</a:t>
            </a:r>
            <a:r>
              <a:rPr lang="zh-CN" altLang="en-US" sz="1650" dirty="0">
                <a:solidFill>
                  <a:srgbClr val="FF0066"/>
                </a:solidFill>
                <a:latin typeface="黑体" panose="02010609060101010101" pitchFamily="49" charset="-122"/>
              </a:rPr>
              <a:t>动能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，因而向</a:t>
            </a:r>
            <a:r>
              <a:rPr lang="zh-CN" altLang="en-US" sz="1650" dirty="0">
                <a:solidFill>
                  <a:srgbClr val="FF0066"/>
                </a:solidFill>
                <a:latin typeface="黑体" panose="02010609060101010101" pitchFamily="49" charset="-122"/>
              </a:rPr>
              <a:t>低温端扩散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；高温端因</a:t>
            </a:r>
            <a:r>
              <a:rPr lang="zh-CN" altLang="en-US" sz="1650" dirty="0">
                <a:solidFill>
                  <a:srgbClr val="FF0066"/>
                </a:solidFill>
                <a:latin typeface="黑体" panose="02010609060101010101" pitchFamily="49" charset="-122"/>
              </a:rPr>
              <a:t>失去电子带正电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，低温端获</a:t>
            </a:r>
            <a:r>
              <a:rPr lang="zh-CN" altLang="en-US" sz="1650" dirty="0">
                <a:solidFill>
                  <a:srgbClr val="FF0066"/>
                </a:solidFill>
                <a:latin typeface="黑体" panose="02010609060101010101" pitchFamily="49" charset="-122"/>
              </a:rPr>
              <a:t>得电子带负电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，即在导体两端产生了电动势，这个电势称为单一导体的</a:t>
            </a:r>
            <a:r>
              <a:rPr lang="zh-CN" altLang="en-US" sz="1650" dirty="0">
                <a:solidFill>
                  <a:srgbClr val="FF0066"/>
                </a:solidFill>
                <a:latin typeface="黑体" panose="02010609060101010101" pitchFamily="49" charset="-122"/>
              </a:rPr>
              <a:t>温差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</a:rPr>
              <a:t>电势。</a:t>
            </a:r>
            <a:endParaRPr lang="zh-CN" altLang="en-US" sz="165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72710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11" name="灯片编号占位符 4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十二边形 9"/>
          <p:cNvSpPr/>
          <p:nvPr/>
        </p:nvSpPr>
        <p:spPr>
          <a:xfrm>
            <a:off x="7325916" y="2943225"/>
            <a:ext cx="216694" cy="215504"/>
          </a:xfrm>
          <a:prstGeom prst="dodec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十二边形 14"/>
          <p:cNvSpPr/>
          <p:nvPr/>
        </p:nvSpPr>
        <p:spPr>
          <a:xfrm>
            <a:off x="5813822" y="2943225"/>
            <a:ext cx="216694" cy="215504"/>
          </a:xfrm>
          <a:prstGeom prst="dodec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9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9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9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26" grpId="0"/>
      <p:bldP spid="10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621569"/>
          <p:cNvSpPr>
            <a:spLocks noGrp="1"/>
          </p:cNvSpPr>
          <p:nvPr>
            <p:ph type="title"/>
          </p:nvPr>
        </p:nvSpPr>
        <p:spPr>
          <a:xfrm>
            <a:off x="277416" y="1594247"/>
            <a:ext cx="2366963" cy="395288"/>
          </a:xfrm>
          <a:prstGeom prst="rect">
            <a:avLst/>
          </a:prstGeom>
          <a:noFill/>
          <a:ln>
            <a:noFill/>
          </a:ln>
        </p:spPr>
        <p:txBody>
          <a:bodyPr anchor="ctr" anchorCtr="0"/>
          <a:p>
            <a:pPr marL="838200" indent="-838200" eaLnBrk="1" hangingPunct="1"/>
            <a:r>
              <a:rPr lang="zh-CN" altLang="en-US" sz="2100" dirty="0">
                <a:solidFill>
                  <a:srgbClr val="002060"/>
                </a:solidFill>
                <a:latin typeface="黑体" panose="02010609060101010101" pitchFamily="49" charset="-122"/>
              </a:rPr>
              <a:t>总热电动势表达式</a:t>
            </a:r>
            <a:endParaRPr lang="zh-CN" altLang="en-US" sz="2100" dirty="0">
              <a:solidFill>
                <a:srgbClr val="002060"/>
              </a:solidFill>
              <a:latin typeface="黑体" panose="02010609060101010101" pitchFamily="49" charset="-122"/>
            </a:endParaRPr>
          </a:p>
        </p:txBody>
      </p:sp>
      <p:sp>
        <p:nvSpPr>
          <p:cNvPr id="621571" name="文本占位符 621570"/>
          <p:cNvSpPr>
            <a:spLocks noGrp="1"/>
          </p:cNvSpPr>
          <p:nvPr>
            <p:ph type="body" sz="half" idx="1"/>
          </p:nvPr>
        </p:nvSpPr>
        <p:spPr>
          <a:xfrm>
            <a:off x="883444" y="4624388"/>
            <a:ext cx="5993606" cy="400685"/>
          </a:xfrm>
        </p:spPr>
        <p:txBody>
          <a:bodyPr vert="horz" wrap="square" lIns="68580" tIns="34290" rIns="68580" bIns="34290" anchor="t" anchorCtr="0">
            <a:spAutoFit/>
          </a:bodyPr>
          <a:p>
            <a:pPr algn="just" eaLnBrk="1" hangingPunct="1">
              <a:lnSpc>
                <a:spcPct val="120000"/>
              </a:lnSpc>
              <a:buClr>
                <a:srgbClr val="FFC000"/>
              </a:buClr>
              <a:buSzTx/>
              <a:buFont typeface="Wingdings" panose="05000000000000000000" pitchFamily="2" charset="2"/>
            </a:pPr>
            <a:r>
              <a:rPr lang="zh-CN" altLang="en-US" sz="1800" dirty="0">
                <a:latin typeface="黑体" panose="02010609060101010101" pitchFamily="49" charset="-122"/>
              </a:rPr>
              <a:t>则总的热电动势就只与热端温度</a:t>
            </a:r>
            <a:r>
              <a:rPr lang="zh-CN" altLang="en-US" sz="1800" dirty="0">
                <a:solidFill>
                  <a:srgbClr val="FF0066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1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1800" dirty="0">
                <a:latin typeface="黑体" panose="02010609060101010101" pitchFamily="49" charset="-122"/>
              </a:rPr>
              <a:t>成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单值</a:t>
            </a:r>
            <a:r>
              <a:rPr lang="zh-CN" altLang="en-US" sz="1800" dirty="0">
                <a:latin typeface="黑体" panose="02010609060101010101" pitchFamily="49" charset="-122"/>
              </a:rPr>
              <a:t>函数关系，即：                                              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73732" name="矩形 621571"/>
          <p:cNvSpPr/>
          <p:nvPr/>
        </p:nvSpPr>
        <p:spPr>
          <a:xfrm>
            <a:off x="1447800" y="337185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u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1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aphicFrame>
        <p:nvGraphicFramePr>
          <p:cNvPr id="621573" name="对象 621572"/>
          <p:cNvGraphicFramePr/>
          <p:nvPr/>
        </p:nvGraphicFramePr>
        <p:xfrm>
          <a:off x="2770585" y="5066110"/>
          <a:ext cx="3996928" cy="488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765300" imgH="228600" progId="Equation.DSMT4">
                  <p:embed/>
                </p:oleObj>
              </mc:Choice>
              <mc:Fallback>
                <p:oleObj name="" r:id="rId1" imgW="1765300" imgH="2286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0585" y="5066110"/>
                        <a:ext cx="3996928" cy="488156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1574" name="内容占位符 62157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80210" y="4105275"/>
          <a:ext cx="2568178" cy="364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625600" imgH="228600" progId="Equation.DSMT4">
                  <p:embed/>
                </p:oleObj>
              </mc:Choice>
              <mc:Fallback>
                <p:oleObj name="" r:id="rId3" imgW="1625600" imgH="2286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3580210" y="4105275"/>
                        <a:ext cx="2568178" cy="364331"/>
                      </a:xfrm>
                      <a:prstGeom prst="rect">
                        <a:avLst/>
                      </a:prstGeom>
                      <a:solidFill>
                        <a:srgbClr val="CCECFF">
                          <a:alpha val="100000"/>
                        </a:srgbClr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5" name="对象 621574"/>
          <p:cNvGraphicFramePr/>
          <p:nvPr/>
        </p:nvGraphicFramePr>
        <p:xfrm>
          <a:off x="2122885" y="2431256"/>
          <a:ext cx="5509022" cy="451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2794000" imgH="228600" progId="Equation.DSMT4">
                  <p:embed/>
                </p:oleObj>
              </mc:Choice>
              <mc:Fallback>
                <p:oleObj name="" r:id="rId5" imgW="2794000" imgH="2286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2885" y="2431256"/>
                        <a:ext cx="5509022" cy="451247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1576" name="直接连接符 621575"/>
          <p:cNvSpPr/>
          <p:nvPr/>
        </p:nvSpPr>
        <p:spPr>
          <a:xfrm flipH="1">
            <a:off x="4930379" y="2053829"/>
            <a:ext cx="594122" cy="377429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sp>
      <p:sp>
        <p:nvSpPr>
          <p:cNvPr id="621577" name="直接连接符 621576"/>
          <p:cNvSpPr/>
          <p:nvPr/>
        </p:nvSpPr>
        <p:spPr>
          <a:xfrm>
            <a:off x="6550819" y="2107406"/>
            <a:ext cx="323850" cy="3238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sp>
      <p:sp>
        <p:nvSpPr>
          <p:cNvPr id="621578" name="椭圆形标注 621577"/>
          <p:cNvSpPr/>
          <p:nvPr/>
        </p:nvSpPr>
        <p:spPr>
          <a:xfrm>
            <a:off x="5362575" y="1385579"/>
            <a:ext cx="1351360" cy="988836"/>
          </a:xfrm>
          <a:prstGeom prst="wedgeEllipseCallout">
            <a:avLst>
              <a:gd name="adj1" fmla="val -9963"/>
              <a:gd name="adj2" fmla="val 36292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温差电势很小，可忽略不计 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21579" name="椭圆形标注 621578"/>
          <p:cNvSpPr/>
          <p:nvPr/>
        </p:nvSpPr>
        <p:spPr>
          <a:xfrm>
            <a:off x="1906191" y="3925102"/>
            <a:ext cx="1243013" cy="696103"/>
          </a:xfrm>
          <a:prstGeom prst="wedgeEllipseCallout">
            <a:avLst>
              <a:gd name="adj1" fmla="val 85056"/>
              <a:gd name="adj2" fmla="val -6963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总热电势表达式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21580" name="椭圆形标注 621579"/>
          <p:cNvSpPr/>
          <p:nvPr/>
        </p:nvSpPr>
        <p:spPr>
          <a:xfrm>
            <a:off x="6334125" y="3946087"/>
            <a:ext cx="1727597" cy="761289"/>
          </a:xfrm>
          <a:prstGeom prst="wedgeEllipseCallout">
            <a:avLst>
              <a:gd name="adj1" fmla="val -59440"/>
              <a:gd name="adj2" fmla="val -9472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t</a:t>
            </a:r>
            <a:r>
              <a:rPr kumimoji="0" lang="en-US" altLang="zh-CN" sz="1500" b="0" i="0" u="none" strike="noStrike" kern="1200" cap="none" spc="0" normalizeH="0" baseline="-2500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o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恒定</a:t>
            </a:r>
            <a:endParaRPr kumimoji="0" lang="zh-CN" altLang="en-US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e</a:t>
            </a:r>
            <a:r>
              <a:rPr kumimoji="0" lang="en-US" altLang="zh-CN" sz="1500" b="0" i="0" u="none" strike="noStrike" kern="1200" cap="none" spc="0" normalizeH="0" baseline="-2500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AB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t</a:t>
            </a:r>
            <a:r>
              <a:rPr kumimoji="0" lang="en-US" altLang="zh-CN" sz="1500" b="0" i="0" u="none" strike="noStrike" kern="1200" cap="none" spc="0" normalizeH="0" baseline="-2500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o</a:t>
            </a:r>
            <a:r>
              <a: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）</a:t>
            </a:r>
            <a:r>
              <a:rPr kumimoji="0" lang="en-US" altLang="zh-CN" sz="15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= C</a:t>
            </a:r>
            <a:endParaRPr kumimoji="0" lang="en-US" altLang="zh-CN" sz="15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21581" name="圆角矩形标注 621580"/>
          <p:cNvSpPr/>
          <p:nvPr/>
        </p:nvSpPr>
        <p:spPr>
          <a:xfrm>
            <a:off x="2824163" y="1823108"/>
            <a:ext cx="864394" cy="548357"/>
          </a:xfrm>
          <a:prstGeom prst="wedgeRoundRectCallout">
            <a:avLst>
              <a:gd name="adj1" fmla="val 58403"/>
              <a:gd name="adj2" fmla="val 84324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热端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接触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电势 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21583" name="圆角矩形标注 621582"/>
          <p:cNvSpPr/>
          <p:nvPr/>
        </p:nvSpPr>
        <p:spPr>
          <a:xfrm>
            <a:off x="6828235" y="1625464"/>
            <a:ext cx="929879" cy="548357"/>
          </a:xfrm>
          <a:prstGeom prst="wedgeRoundRectCallout">
            <a:avLst>
              <a:gd name="adj1" fmla="val -32968"/>
              <a:gd name="adj2" fmla="val 104463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导体的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温差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电势 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21584" name="圆角矩形标注 621583"/>
          <p:cNvSpPr/>
          <p:nvPr/>
        </p:nvSpPr>
        <p:spPr>
          <a:xfrm>
            <a:off x="3936206" y="1439467"/>
            <a:ext cx="898922" cy="778668"/>
          </a:xfrm>
          <a:prstGeom prst="wedgeRoundRectCallout">
            <a:avLst>
              <a:gd name="adj1" fmla="val 34190"/>
              <a:gd name="adj2" fmla="val 89130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导体的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温差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电势 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73744" name="图片 621584" descr="302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9204" y="3040856"/>
            <a:ext cx="3189684" cy="10025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1582" name="圆角矩形标注 621581"/>
          <p:cNvSpPr/>
          <p:nvPr/>
        </p:nvSpPr>
        <p:spPr>
          <a:xfrm>
            <a:off x="6281738" y="2938723"/>
            <a:ext cx="915591" cy="548357"/>
          </a:xfrm>
          <a:prstGeom prst="wedgeRoundRectCallout">
            <a:avLst>
              <a:gd name="adj1" fmla="val -88676"/>
              <a:gd name="adj2" fmla="val -63042"/>
              <a:gd name="adj3" fmla="val 16667"/>
            </a:avLst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bIns="351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冷端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接触</a:t>
            </a:r>
            <a:r>
              <a: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电势 </a:t>
            </a: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3746" name="日期占位符 3"/>
          <p:cNvSpPr txBox="1">
            <a:spLocks noGrp="1"/>
          </p:cNvSpPr>
          <p:nvPr>
            <p:ph type="dt" sz="half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47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47510" y="5595938"/>
            <a:ext cx="496490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1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1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1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1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1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1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1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1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1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1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1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1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1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1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1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21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1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21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1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1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21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21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21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1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2157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2157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1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1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571" grpId="0" build="p"/>
      <p:bldP spid="621578" grpId="0" bldLvl="0" animBg="1"/>
      <p:bldP spid="621579" grpId="0" bldLvl="0" animBg="1"/>
      <p:bldP spid="621580" grpId="0" bldLvl="0" animBg="1"/>
      <p:bldP spid="621581" grpId="0" bldLvl="0" animBg="1"/>
      <p:bldP spid="621583" grpId="0" bldLvl="0" animBg="1"/>
      <p:bldP spid="621584" grpId="0" bldLvl="0" animBg="1"/>
      <p:bldP spid="62158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2595" name="内容占位符 622594"/>
          <p:cNvSpPr>
            <a:spLocks noGrp="1"/>
          </p:cNvSpPr>
          <p:nvPr>
            <p:ph idx="1"/>
          </p:nvPr>
        </p:nvSpPr>
        <p:spPr>
          <a:xfrm>
            <a:off x="803672" y="2581275"/>
            <a:ext cx="7460456" cy="1237060"/>
          </a:xfrm>
        </p:spPr>
        <p:txBody>
          <a:bodyPr vert="horz" wrap="square" lIns="68580" tIns="34290" rIns="68580" bIns="34290" anchor="t" anchorCtr="0"/>
          <a:p>
            <a:pPr eaLnBrk="1" hangingPunct="1">
              <a:lnSpc>
                <a:spcPct val="16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实际应用中，热电势与温度之间的关系是通过热电偶</a:t>
            </a:r>
            <a:r>
              <a:rPr lang="zh-CN" altLang="en-US" sz="1800" dirty="0">
                <a:solidFill>
                  <a:srgbClr val="FF0066"/>
                </a:solidFill>
                <a:latin typeface="黑体" panose="02010609060101010101" pitchFamily="49" charset="-122"/>
              </a:rPr>
              <a:t>分度表</a:t>
            </a:r>
            <a:r>
              <a:rPr lang="zh-CN" altLang="en-US" sz="1800" dirty="0">
                <a:latin typeface="黑体" panose="02010609060101010101" pitchFamily="49" charset="-122"/>
              </a:rPr>
              <a:t>来确定的</a:t>
            </a:r>
            <a:endParaRPr lang="zh-CN" altLang="en-US" sz="1800" dirty="0">
              <a:latin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spcBef>
                <a:spcPct val="0"/>
              </a:spcBef>
              <a:buClr>
                <a:srgbClr val="FFC000"/>
              </a:buClr>
            </a:pPr>
            <a:r>
              <a:rPr lang="zh-CN" altLang="en-US" sz="1800" dirty="0">
                <a:latin typeface="黑体" panose="02010609060101010101" pitchFamily="49" charset="-122"/>
              </a:rPr>
              <a:t>分度表是参考端（ </a:t>
            </a:r>
            <a:r>
              <a:rPr lang="en-US" altLang="zh-CN" sz="1800" dirty="0">
                <a:latin typeface="黑体" panose="02010609060101010101" pitchFamily="49" charset="-122"/>
              </a:rPr>
              <a:t>t</a:t>
            </a:r>
            <a:r>
              <a:rPr lang="en-US" altLang="zh-CN" sz="1800" baseline="-25000" dirty="0">
                <a:latin typeface="黑体" panose="02010609060101010101" pitchFamily="49" charset="-122"/>
              </a:rPr>
              <a:t>0</a:t>
            </a:r>
            <a:r>
              <a:rPr lang="en-US" altLang="zh-CN" sz="1800" dirty="0">
                <a:latin typeface="黑体" panose="02010609060101010101" pitchFamily="49" charset="-122"/>
              </a:rPr>
              <a:t> </a:t>
            </a:r>
            <a:r>
              <a:rPr lang="zh-CN" altLang="en-US" sz="1800" dirty="0">
                <a:latin typeface="黑体" panose="02010609060101010101" pitchFamily="49" charset="-122"/>
              </a:rPr>
              <a:t>）温度为</a:t>
            </a:r>
            <a:r>
              <a:rPr lang="en-US" altLang="zh-CN" sz="1800" dirty="0">
                <a:solidFill>
                  <a:srgbClr val="FF0066"/>
                </a:solidFill>
                <a:latin typeface="黑体" panose="02010609060101010101" pitchFamily="49" charset="-122"/>
              </a:rPr>
              <a:t>0℃</a:t>
            </a:r>
            <a:r>
              <a:rPr lang="zh-CN" altLang="en-US" sz="1800" dirty="0">
                <a:latin typeface="黑体" panose="02010609060101010101" pitchFamily="49" charset="-122"/>
              </a:rPr>
              <a:t>时，通过实验建立起来的热电势与工作端温度之间的数值对应关系。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74755" name="日期占位符 3"/>
          <p:cNvSpPr txBox="1">
            <a:spLocks noGrp="1"/>
          </p:cNvSpPr>
          <p:nvPr>
            <p:ph type="dt" sz="half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BB962C8B-B14F-4D97-AF65-F5344CB8AC3E}" type="datetime1">
              <a:rPr lang="en-US" altLang="en-US" sz="1050" kern="12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</a:fld>
            <a:endParaRPr lang="en-US" altLang="en-US" sz="1050" kern="120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6" name="灯片编号占位符 4"/>
          <p:cNvSpPr txBox="1">
            <a:spLocks noGrp="1"/>
          </p:cNvSpPr>
          <p:nvPr>
            <p:ph type="sldNum" sz="quarter" idx="4"/>
          </p:nvPr>
        </p:nvSpPr>
        <p:spPr>
          <a:xfrm>
            <a:off x="8666560" y="5595938"/>
            <a:ext cx="441722" cy="250031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5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5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25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25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25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5">
                                            <p:txEl>
                                              <p:charRg st="3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2595">
                                            <p:txEl>
                                              <p:charRg st="31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2595">
                                            <p:txEl>
                                              <p:charRg st="3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2595">
                                            <p:txEl>
                                              <p:charRg st="3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595" grpId="0" build="p"/>
    </p:bldLst>
  </p:timing>
</p:sld>
</file>

<file path=ppt/tags/tag1.xml><?xml version="1.0" encoding="utf-8"?>
<p:tagLst xmlns:p="http://schemas.openxmlformats.org/presentationml/2006/main">
  <p:tag name="KSO_WPP_MARK_KEY" val="7b044bf0-6677-4f2e-81d1-567208e1b1e1"/>
  <p:tag name="COMMONDATA" val="eyJoZGlkIjoiOGU0NjhkNWRmOTA4N2VlYmI0N2EyYTI3NjFiZmQ3ZGYifQ==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8478</Words>
  <Application>WPS 演示</Application>
  <PresentationFormat>全屏显示(4:3)</PresentationFormat>
  <Paragraphs>1396</Paragraphs>
  <Slides>60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43</vt:i4>
      </vt:variant>
      <vt:variant>
        <vt:lpstr>幻灯片标题</vt:lpstr>
      </vt:variant>
      <vt:variant>
        <vt:i4>60</vt:i4>
      </vt:variant>
    </vt:vector>
  </HeadingPairs>
  <TitlesOfParts>
    <vt:vector size="119" baseType="lpstr">
      <vt:lpstr>Arial</vt:lpstr>
      <vt:lpstr>宋体</vt:lpstr>
      <vt:lpstr>Wingdings</vt:lpstr>
      <vt:lpstr>Wingdings 2</vt:lpstr>
      <vt:lpstr>黑体</vt:lpstr>
      <vt:lpstr>华文隶书</vt:lpstr>
      <vt:lpstr>楷体_GB2312</vt:lpstr>
      <vt:lpstr>Times New Roman</vt:lpstr>
      <vt:lpstr>微软雅黑</vt:lpstr>
      <vt:lpstr>Arial Unicode MS</vt:lpstr>
      <vt:lpstr>Calibri</vt:lpstr>
      <vt:lpstr>新宋体</vt:lpstr>
      <vt:lpstr>Wingdings</vt:lpstr>
      <vt:lpstr>Symbol</vt:lpstr>
      <vt:lpstr>Times New Roman</vt:lpstr>
      <vt:lpstr>吉祥如意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Visio.Drawing.11</vt:lpstr>
      <vt:lpstr>Visio.Drawing.11</vt:lpstr>
      <vt:lpstr>Visio.Drawing.11</vt:lpstr>
      <vt:lpstr>Equation.DSMT4</vt:lpstr>
      <vt:lpstr>Equation.DSMT4</vt:lpstr>
      <vt:lpstr>Equation.DSMT4</vt:lpstr>
      <vt:lpstr>Visio.Drawing.11</vt:lpstr>
      <vt:lpstr>Equation.DSMT4</vt:lpstr>
      <vt:lpstr>PowerPoint 演示文稿</vt:lpstr>
      <vt:lpstr>2.6热敏传感器</vt:lpstr>
      <vt:lpstr> 热电偶温度传感器的工作原理</vt:lpstr>
      <vt:lpstr>热电偶工作原理演示</vt:lpstr>
      <vt:lpstr>2.热电动势的组成</vt:lpstr>
      <vt:lpstr>（1）两种导体的接触电势</vt:lpstr>
      <vt:lpstr>（2）单一导体的温差电势</vt:lpstr>
      <vt:lpstr>总热电动势表达式</vt:lpstr>
      <vt:lpstr>PowerPoint 演示文稿</vt:lpstr>
      <vt:lpstr>PowerPoint 演示文稿</vt:lpstr>
      <vt:lpstr>3.热电偶的基本定律</vt:lpstr>
      <vt:lpstr>证明中间导体定律</vt:lpstr>
      <vt:lpstr>中间导体定律的意义</vt:lpstr>
      <vt:lpstr>（2）中间温度定律</vt:lpstr>
      <vt:lpstr>中间温度定律的意义</vt:lpstr>
      <vt:lpstr>（3）参考电极定律</vt:lpstr>
      <vt:lpstr>参考电极定律举例</vt:lpstr>
      <vt:lpstr>参考电极定律的意义</vt:lpstr>
      <vt:lpstr>热电偶的性质</vt:lpstr>
      <vt:lpstr>  热电极的材料及常用热电偶</vt:lpstr>
      <vt:lpstr>  热电极的材料及常用热电偶</vt:lpstr>
      <vt:lpstr> 热电偶传感器的结构</vt:lpstr>
      <vt:lpstr> 热电偶传感器的结构</vt:lpstr>
      <vt:lpstr>铠装热电偶外形</vt:lpstr>
      <vt:lpstr>薄膜热电偶</vt:lpstr>
      <vt:lpstr> 热电偶冷端温度补偿</vt:lpstr>
      <vt:lpstr>1. 0℃冷端恒温法（冰浴法）</vt:lpstr>
      <vt:lpstr>PowerPoint 演示文稿</vt:lpstr>
      <vt:lpstr>冰浴法接线图</vt:lpstr>
      <vt:lpstr>2.冷端恒温法</vt:lpstr>
      <vt:lpstr>3.补偿导线法（延引电极法）</vt:lpstr>
      <vt:lpstr>3.补偿导线法（延引电极法）</vt:lpstr>
      <vt:lpstr>热电偶补偿导线的作用</vt:lpstr>
      <vt:lpstr>表3-1 常用热电偶补偿导线</vt:lpstr>
      <vt:lpstr>4.电桥补偿法</vt:lpstr>
      <vt:lpstr>4.电桥补偿法</vt:lpstr>
      <vt:lpstr>  热电偶测温电路</vt:lpstr>
      <vt:lpstr>（2）测量两点温度之差的电路</vt:lpstr>
      <vt:lpstr>（3）测量两点间温度之和的电路</vt:lpstr>
      <vt:lpstr>（4）测量两点间平均温度</vt:lpstr>
      <vt:lpstr>（5） 多点温度测量线路</vt:lpstr>
      <vt:lpstr>  电阻式温度传感器</vt:lpstr>
      <vt:lpstr>PowerPoint 演示文稿</vt:lpstr>
      <vt:lpstr> 金属热电阻传感器</vt:lpstr>
      <vt:lpstr>1. 铂热电阻的电阻-温度特性</vt:lpstr>
      <vt:lpstr>1. 铂热电阻的电阻-温度特性</vt:lpstr>
      <vt:lpstr>PowerPoint 演示文稿</vt:lpstr>
      <vt:lpstr>2.铜热电阻的电阻-温度特性</vt:lpstr>
      <vt:lpstr>PowerPoint 演示文稿</vt:lpstr>
      <vt:lpstr>铜热电阻的特点</vt:lpstr>
      <vt:lpstr>3.热电阻传感器的结构</vt:lpstr>
      <vt:lpstr>PowerPoint 演示文稿</vt:lpstr>
      <vt:lpstr>PowerPoint 演示文稿</vt:lpstr>
      <vt:lpstr>PowerPoint 演示文稿</vt:lpstr>
      <vt:lpstr>PowerPoint 演示文稿</vt:lpstr>
      <vt:lpstr>4.热电阻传感器的测量电路</vt:lpstr>
      <vt:lpstr>4.热电阻传感器的测量电路</vt:lpstr>
      <vt:lpstr>4.热电阻传感器的测量电路</vt:lpstr>
      <vt:lpstr>PowerPoint 演示文稿</vt:lpstr>
      <vt:lpstr> 半导体热敏电阻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绪论</dc:title>
  <dc:creator>w</dc:creator>
  <cp:lastModifiedBy>土申</cp:lastModifiedBy>
  <cp:revision>111</cp:revision>
  <dcterms:created xsi:type="dcterms:W3CDTF">2002-09-04T15:15:00Z</dcterms:created>
  <dcterms:modified xsi:type="dcterms:W3CDTF">2023-08-16T09:35:11Z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13614F57485447648665F46DDE764B41_12</vt:lpwstr>
  </property>
  <property fmtid="{D5CDD505-2E9C-101B-9397-08002B2CF9AE}" pid="3" name="KSOProductBuildVer">
    <vt:lpwstr>2052-11.1.0.14309</vt:lpwstr>
  </property>
</Properties>
</file>